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3" r:id="rId8"/>
    <p:sldId id="259" r:id="rId9"/>
    <p:sldId id="264" r:id="rId10"/>
    <p:sldId id="260" r:id="rId11"/>
    <p:sldId id="261" r:id="rId12"/>
    <p:sldId id="265" r:id="rId13"/>
    <p:sldId id="266" r:id="rId14"/>
    <p:sldId id="267" r:id="rId15"/>
    <p:sldId id="268" r:id="rId16"/>
    <p:sldId id="269" r:id="rId17"/>
    <p:sldId id="271" r:id="rId18"/>
    <p:sldId id="270"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2EAB5B-3312-464E-8E41-7A369A5873FC}" v="1" dt="2024-06-26T17:13:48.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nde, Erika Z" userId="9e53c23e-5fdf-4a14-85d9-e0f0b07bd214" providerId="ADAL" clId="{652EAB5B-3312-464E-8E41-7A369A5873FC}"/>
    <pc:docChg chg="custSel modSld">
      <pc:chgData name="Grande, Erika Z" userId="9e53c23e-5fdf-4a14-85d9-e0f0b07bd214" providerId="ADAL" clId="{652EAB5B-3312-464E-8E41-7A369A5873FC}" dt="2024-06-26T17:13:40.810" v="32" actId="3626"/>
      <pc:docMkLst>
        <pc:docMk/>
      </pc:docMkLst>
      <pc:sldChg chg="modSp mod">
        <pc:chgData name="Grande, Erika Z" userId="9e53c23e-5fdf-4a14-85d9-e0f0b07bd214" providerId="ADAL" clId="{652EAB5B-3312-464E-8E41-7A369A5873FC}" dt="2024-06-26T17:13:40.810" v="32" actId="3626"/>
        <pc:sldMkLst>
          <pc:docMk/>
          <pc:sldMk cId="1138289348" sldId="270"/>
        </pc:sldMkLst>
        <pc:spChg chg="mod">
          <ac:chgData name="Grande, Erika Z" userId="9e53c23e-5fdf-4a14-85d9-e0f0b07bd214" providerId="ADAL" clId="{652EAB5B-3312-464E-8E41-7A369A5873FC}" dt="2024-06-26T17:13:40.810" v="32" actId="3626"/>
          <ac:spMkLst>
            <pc:docMk/>
            <pc:sldMk cId="1138289348" sldId="270"/>
            <ac:spMk id="3" creationId="{F25C4AFC-9C69-4443-9447-01F52D57AC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6/26/2024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6/26/2024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grandeez@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Ask team members to:</a:t>
            </a:r>
          </a:p>
          <a:p>
            <a:pPr marL="182880" indent="-182880">
              <a:lnSpc>
                <a:spcPct val="100000"/>
              </a:lnSpc>
              <a:spcAft>
                <a:spcPts val="0"/>
              </a:spcAft>
              <a:buFont typeface="Arial" panose="020B0604020202020204" pitchFamily="34" charset="0"/>
              <a:buChar char="•"/>
            </a:pPr>
            <a:r>
              <a:rPr lang="en-US" dirty="0"/>
              <a:t>Consider all the expectations and operational needs, including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Consider level of interest in applying</a:t>
            </a:r>
          </a:p>
          <a:p>
            <a:pPr marL="182880" indent="-182880">
              <a:lnSpc>
                <a:spcPct val="100000"/>
              </a:lnSpc>
              <a:spcAft>
                <a:spcPts val="0"/>
              </a:spcAft>
              <a:buFont typeface="Arial" panose="020B0604020202020204" pitchFamily="34" charset="0"/>
              <a:buChar char="•"/>
            </a:pPr>
            <a:r>
              <a:rPr lang="en-US" dirty="0"/>
              <a:t>Reflect on how effective they felt while working from home </a:t>
            </a:r>
          </a:p>
          <a:p>
            <a:pPr marL="182880" indent="-182880">
              <a:lnSpc>
                <a:spcPct val="100000"/>
              </a:lnSpc>
              <a:spcAft>
                <a:spcPts val="0"/>
              </a:spcAft>
              <a:buFont typeface="Arial" panose="020B0604020202020204" pitchFamily="34" charset="0"/>
              <a:buChar char="•"/>
            </a:pPr>
            <a:r>
              <a:rPr lang="en-US" dirty="0"/>
              <a:t>Meet one-on-one to discuss pros and cons before applying</a:t>
            </a:r>
          </a:p>
          <a:p>
            <a:pPr marL="182880" indent="-182880">
              <a:lnSpc>
                <a:spcPct val="100000"/>
              </a:lnSpc>
              <a:spcAft>
                <a:spcPts val="0"/>
              </a:spcAft>
              <a:buFont typeface="Arial" panose="020B0604020202020204" pitchFamily="34" charset="0"/>
              <a:buChar char="•"/>
            </a:pPr>
            <a:r>
              <a:rPr lang="en-US" dirty="0"/>
              <a:t>Be prepared with a draft work plan for remote work days</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team meeting:</a:t>
            </a:r>
          </a:p>
          <a:p>
            <a:pPr marL="182880" indent="-182880">
              <a:lnSpc>
                <a:spcPct val="100000"/>
              </a:lnSpc>
              <a:spcAft>
                <a:spcPts val="0"/>
              </a:spcAft>
              <a:buFont typeface="Arial" panose="020B0604020202020204" pitchFamily="34" charset="0"/>
              <a:buChar char="•"/>
            </a:pPr>
            <a:r>
              <a:rPr lang="en-US" dirty="0"/>
              <a:t>Listen to your team members and invite questions. Make note of unanswered questions and follow up</a:t>
            </a:r>
          </a:p>
          <a:p>
            <a:pPr marL="182880" indent="-182880">
              <a:lnSpc>
                <a:spcPct val="100000"/>
              </a:lnSpc>
              <a:spcAft>
                <a:spcPts val="0"/>
              </a:spcAft>
              <a:buFont typeface="Arial" panose="020B0604020202020204" pitchFamily="34" charset="0"/>
              <a:buChar char="•"/>
            </a:pPr>
            <a:r>
              <a:rPr lang="en-US" dirty="0"/>
              <a:t>Communicate the need to consider the team collectively before deciding about individual approvals, and consider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Remind team members that it is up to the discretion of the manager to implement and monitor how this policy is working for the team</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one-on-one employee meeting:</a:t>
            </a:r>
          </a:p>
          <a:p>
            <a:pPr marL="182880" indent="-182880">
              <a:lnSpc>
                <a:spcPct val="100000"/>
              </a:lnSpc>
              <a:spcAft>
                <a:spcPts val="0"/>
              </a:spcAft>
              <a:buFont typeface="Arial" panose="020B0604020202020204" pitchFamily="34" charset="0"/>
              <a:buChar char="•"/>
            </a:pPr>
            <a:r>
              <a:rPr lang="en-US" dirty="0"/>
              <a:t>Ask for their work plan and proposed schedule</a:t>
            </a:r>
          </a:p>
          <a:p>
            <a:pPr marL="182880" indent="-182880">
              <a:lnSpc>
                <a:spcPct val="100000"/>
              </a:lnSpc>
              <a:spcAft>
                <a:spcPts val="0"/>
              </a:spcAft>
              <a:buFont typeface="Arial" panose="020B0604020202020204" pitchFamily="34" charset="0"/>
              <a:buChar char="•"/>
            </a:pPr>
            <a:r>
              <a:rPr lang="en-US" dirty="0"/>
              <a:t>Share your initial thoughts on feasibility and concerns as appropriate</a:t>
            </a:r>
          </a:p>
          <a:p>
            <a:pPr marL="182880" indent="-182880">
              <a:lnSpc>
                <a:spcPct val="100000"/>
              </a:lnSpc>
              <a:spcAft>
                <a:spcPts val="0"/>
              </a:spcAft>
              <a:buFont typeface="Arial" panose="020B0604020202020204" pitchFamily="34" charset="0"/>
              <a:buChar char="•"/>
            </a:pPr>
            <a:r>
              <a:rPr lang="en-US" dirty="0"/>
              <a:t>Make suggestions to improve their plan or explore other flexible work arrangements that may work for the employee and team</a:t>
            </a:r>
          </a:p>
          <a:p>
            <a:pPr marL="182880" indent="-182880">
              <a:lnSpc>
                <a:spcPct val="100000"/>
              </a:lnSpc>
              <a:spcAft>
                <a:spcPts val="0"/>
              </a:spcAft>
              <a:buFont typeface="Arial" panose="020B0604020202020204" pitchFamily="34" charset="0"/>
              <a:buChar char="•"/>
            </a:pPr>
            <a:r>
              <a:rPr lang="en-US" dirty="0"/>
              <a:t>Remind employee that their request is one of many that need consideration prior to approval</a:t>
            </a:r>
          </a:p>
          <a:p>
            <a:pPr marL="182880" indent="-182880">
              <a:lnSpc>
                <a:spcPct val="100000"/>
              </a:lnSpc>
              <a:spcAft>
                <a:spcPts val="0"/>
              </a:spcAft>
              <a:buFont typeface="Arial" panose="020B0604020202020204" pitchFamily="34" charset="0"/>
              <a:buChar char="•"/>
            </a:pPr>
            <a:r>
              <a:rPr lang="en-US" dirty="0"/>
              <a:t>Be transparent about the process and next steps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the plan is approved:</a:t>
            </a:r>
          </a:p>
          <a:p>
            <a:pPr marL="182880" indent="-182880">
              <a:lnSpc>
                <a:spcPct val="100000"/>
              </a:lnSpc>
              <a:spcAft>
                <a:spcPts val="0"/>
              </a:spcAft>
              <a:buFont typeface="Arial" panose="020B0604020202020204" pitchFamily="34" charset="0"/>
              <a:buChar char="•"/>
            </a:pPr>
            <a:r>
              <a:rPr lang="en-US" dirty="0"/>
              <a:t>Remind employee that schedule consistency is required, and they must continue to meet their professional obligations</a:t>
            </a:r>
          </a:p>
          <a:p>
            <a:pPr marL="182880" indent="-182880">
              <a:lnSpc>
                <a:spcPct val="100000"/>
              </a:lnSpc>
              <a:spcAft>
                <a:spcPts val="0"/>
              </a:spcAft>
              <a:buFont typeface="Arial" panose="020B0604020202020204" pitchFamily="34" charset="0"/>
              <a:buChar char="•"/>
            </a:pPr>
            <a:r>
              <a:rPr lang="en-US" dirty="0"/>
              <a:t>Explain that the 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Remind employees that their performance will determine if the agreement continues. They must submit the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Utilize the Telecommuting Program Biweekly Progress Reports:</a:t>
            </a:r>
          </a:p>
          <a:p>
            <a:pPr marL="182880" indent="-182880">
              <a:lnSpc>
                <a:spcPct val="100000"/>
              </a:lnSpc>
              <a:spcAft>
                <a:spcPts val="0"/>
              </a:spcAft>
              <a:buFont typeface="Arial" panose="020B0604020202020204" pitchFamily="34" charset="0"/>
              <a:buChar char="•"/>
            </a:pPr>
            <a:r>
              <a:rPr lang="en-US" dirty="0"/>
              <a:t>Provide feedback and guidance during your regular meetings with the employee</a:t>
            </a:r>
          </a:p>
          <a:p>
            <a:pPr marL="182880" indent="-182880">
              <a:lnSpc>
                <a:spcPct val="100000"/>
              </a:lnSpc>
              <a:spcAft>
                <a:spcPts val="0"/>
              </a:spcAft>
              <a:buFont typeface="Arial" panose="020B0604020202020204" pitchFamily="34" charset="0"/>
              <a:buChar char="•"/>
            </a:pPr>
            <a:r>
              <a:rPr lang="en-US" dirty="0"/>
              <a:t>Monitor the work accomplished on remote days</a:t>
            </a:r>
          </a:p>
          <a:p>
            <a:pPr marL="182880" indent="-182880">
              <a:lnSpc>
                <a:spcPct val="100000"/>
              </a:lnSpc>
              <a:spcAft>
                <a:spcPts val="0"/>
              </a:spcAft>
              <a:buFont typeface="Arial" panose="020B0604020202020204" pitchFamily="34" charset="0"/>
              <a:buChar char="•"/>
            </a:pPr>
            <a:r>
              <a:rPr lang="en-US" dirty="0"/>
              <a:t>Contact HR for guidance on any performance issues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Supervisors</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a:t>
            </a:r>
          </a:p>
          <a:p>
            <a:pPr marL="0" indent="0" algn="ctr">
              <a:lnSpc>
                <a:spcPct val="100000"/>
              </a:lnSpc>
              <a:spcAft>
                <a:spcPts val="0"/>
              </a:spcAft>
              <a:buNone/>
            </a:pPr>
            <a:r>
              <a:rPr lang="en-US" dirty="0"/>
              <a:t>or e-mail Erika Grande at </a:t>
            </a:r>
            <a:r>
              <a:rPr lang="en-US" dirty="0">
                <a:hlinkClick r:id="rId2"/>
              </a:rPr>
              <a:t>GRANDEEZ@BuffaloState.edu </a:t>
            </a:r>
            <a:endParaRPr lang="en-US" dirty="0"/>
          </a:p>
          <a:p>
            <a:pPr marL="292608" lvl="1" indent="0" algn="r">
              <a:lnSpc>
                <a:spcPct val="100000"/>
              </a:lnSpc>
              <a:spcAft>
                <a:spcPts val="0"/>
              </a:spcAft>
              <a:buNone/>
            </a:pPr>
            <a:r>
              <a:rPr lang="en-US" dirty="0"/>
              <a:t>                                            </a:t>
            </a:r>
            <a:r>
              <a:rPr lang="en-US" sz="900" dirty="0"/>
              <a:t>rev. 9/16/2021</a:t>
            </a:r>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applications can be submitted effective September 15 and shall </a:t>
            </a:r>
            <a:r>
              <a:rPr lang="en-US"/>
              <a:t>end June 30, 2022, </a:t>
            </a:r>
            <a:r>
              <a:rPr lang="en-US" dirty="0"/>
              <a:t>unless extended by SUNY.</a:t>
            </a:r>
          </a:p>
          <a:p>
            <a:pPr marL="0" indent="0">
              <a:lnSpc>
                <a:spcPct val="100000"/>
              </a:lnSpc>
              <a:spcAft>
                <a:spcPts val="0"/>
              </a:spcAft>
              <a:buNone/>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lnSpcReduction="10000"/>
          </a:bodyPr>
          <a:lstStyle/>
          <a:p>
            <a:pPr marL="0" indent="0">
              <a:lnSpc>
                <a:spcPct val="100000"/>
              </a:lnSpc>
              <a:spcAft>
                <a:spcPts val="0"/>
              </a:spcAft>
              <a:buNone/>
            </a:pPr>
            <a:r>
              <a:rPr lang="en-US" dirty="0"/>
              <a:t>Talk with your team and share your department’s organizational expectations and service standards including:</a:t>
            </a:r>
            <a:endParaRPr lang="en-US" sz="2200" dirty="0"/>
          </a:p>
          <a:p>
            <a:pPr marL="182880" indent="-182880">
              <a:lnSpc>
                <a:spcPct val="120000"/>
              </a:lnSpc>
              <a:spcAft>
                <a:spcPts val="0"/>
              </a:spcAft>
              <a:buFont typeface="Arial" panose="020B0604020202020204" pitchFamily="34" charset="0"/>
              <a:buChar char="•"/>
            </a:pPr>
            <a:r>
              <a:rPr lang="en-US" dirty="0"/>
              <a:t>Policy guidelines and process timelines</a:t>
            </a:r>
          </a:p>
          <a:p>
            <a:pPr marL="182880" indent="-182880">
              <a:lnSpc>
                <a:spcPct val="120000"/>
              </a:lnSpc>
              <a:spcAft>
                <a:spcPts val="0"/>
              </a:spcAft>
              <a:buFont typeface="Arial" panose="020B0604020202020204" pitchFamily="34" charset="0"/>
              <a:buChar char="•"/>
            </a:pPr>
            <a:r>
              <a:rPr lang="en-US" dirty="0"/>
              <a:t>Note policy pilot opportunity is a privilege, not an entitlement</a:t>
            </a:r>
          </a:p>
          <a:p>
            <a:pPr marL="182880" indent="-182880">
              <a:lnSpc>
                <a:spcPct val="120000"/>
              </a:lnSpc>
              <a:spcAft>
                <a:spcPts val="0"/>
              </a:spcAft>
              <a:buFont typeface="Arial" panose="020B0604020202020204" pitchFamily="34" charset="0"/>
              <a:buChar char="•"/>
            </a:pPr>
            <a:r>
              <a:rPr lang="en-US" dirty="0"/>
              <a:t>Every application will be considered on an individual basis; policy is designed for some jobs that don’t require 100% in-person presence to be effective</a:t>
            </a:r>
          </a:p>
          <a:p>
            <a:pPr marL="182880" indent="-182880">
              <a:lnSpc>
                <a:spcPct val="120000"/>
              </a:lnSpc>
              <a:spcAft>
                <a:spcPts val="0"/>
              </a:spcAft>
              <a:buFont typeface="Arial" panose="020B0604020202020204" pitchFamily="34" charset="0"/>
              <a:buChar char="•"/>
            </a:pPr>
            <a:r>
              <a:rPr lang="en-US" dirty="0"/>
              <a:t>Articulate the positions that may not be eligible to participate and why</a:t>
            </a:r>
          </a:p>
          <a:p>
            <a:pPr marL="182880" indent="-182880">
              <a:lnSpc>
                <a:spcPct val="120000"/>
              </a:lnSpc>
              <a:spcAft>
                <a:spcPts val="0"/>
              </a:spcAft>
              <a:buFont typeface="Arial" panose="020B0604020202020204" pitchFamily="34" charset="0"/>
              <a:buChar char="•"/>
            </a:pPr>
            <a:r>
              <a:rPr lang="en-US" dirty="0"/>
              <a:t>Unit size may impact flexibility options and decision making, on-campus presence, response times, deadlines, peak workflow coverage</a:t>
            </a:r>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c953017-42d9-40c1-b7fd-7f90b23dfa95">
      <Terms xmlns="http://schemas.microsoft.com/office/infopath/2007/PartnerControls"/>
    </lcf76f155ced4ddcb4097134ff3c332f>
    <TaxCatchAll xmlns="65cd2474-bc9a-4ada-8bc1-11889f43f8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68757E07DA88428216D33BFF2E297C" ma:contentTypeVersion="17" ma:contentTypeDescription="Create a new document." ma:contentTypeScope="" ma:versionID="97d9c339ba535a2ef321e6f2fd721c44">
  <xsd:schema xmlns:xsd="http://www.w3.org/2001/XMLSchema" xmlns:xs="http://www.w3.org/2001/XMLSchema" xmlns:p="http://schemas.microsoft.com/office/2006/metadata/properties" xmlns:ns2="8c953017-42d9-40c1-b7fd-7f90b23dfa95" xmlns:ns3="65cd2474-bc9a-4ada-8bc1-11889f43f8f4" targetNamespace="http://schemas.microsoft.com/office/2006/metadata/properties" ma:root="true" ma:fieldsID="7100c6157a0be292a404718286ce5e82" ns2:_="" ns3:_="">
    <xsd:import namespace="8c953017-42d9-40c1-b7fd-7f90b23dfa95"/>
    <xsd:import namespace="65cd2474-bc9a-4ada-8bc1-11889f43f8f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953017-42d9-40c1-b7fd-7f90b23df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f3fd32b-b413-49a2-949f-b4baa8a2635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cd2474-bc9a-4ada-8bc1-11889f43f8f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eb13dc8-9b35-40e4-bf36-24b70dc9ece0}" ma:internalName="TaxCatchAll" ma:showField="CatchAllData" ma:web="65cd2474-bc9a-4ada-8bc1-11889f43f8f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E06D9E-7199-42EC-A975-929B785834E8}">
  <ds:schemaRefs>
    <ds:schemaRef ds:uri="http://schemas.microsoft.com/office/2006/metadata/properties"/>
    <ds:schemaRef ds:uri="http://schemas.microsoft.com/office/infopath/2007/PartnerControls"/>
    <ds:schemaRef ds:uri="8c953017-42d9-40c1-b7fd-7f90b23dfa95"/>
    <ds:schemaRef ds:uri="65cd2474-bc9a-4ada-8bc1-11889f43f8f4"/>
  </ds:schemaRefs>
</ds:datastoreItem>
</file>

<file path=customXml/itemProps2.xml><?xml version="1.0" encoding="utf-8"?>
<ds:datastoreItem xmlns:ds="http://schemas.openxmlformats.org/officeDocument/2006/customXml" ds:itemID="{33BBC19D-6BCF-451D-AE58-8E0B8ED0A0B9}">
  <ds:schemaRefs>
    <ds:schemaRef ds:uri="http://schemas.microsoft.com/sharepoint/v3/contenttype/forms"/>
  </ds:schemaRefs>
</ds:datastoreItem>
</file>

<file path=customXml/itemProps3.xml><?xml version="1.0" encoding="utf-8"?>
<ds:datastoreItem xmlns:ds="http://schemas.openxmlformats.org/officeDocument/2006/customXml" ds:itemID="{C30E6A90-5EA3-4A0F-A482-8CE235D0C4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953017-42d9-40c1-b7fd-7f90b23dfa95"/>
    <ds:schemaRef ds:uri="65cd2474-bc9a-4ada-8bc1-11889f43f8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290</TotalTime>
  <Words>1125</Words>
  <Application>Microsoft Office PowerPoint</Application>
  <PresentationFormat>On-screen Show (4:3)</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Supervisors/Managers</vt:lpstr>
      <vt:lpstr>For Supervisors/Managers</vt:lpstr>
      <vt:lpstr>For Supervisors/Managers</vt:lpstr>
      <vt:lpstr>For Supervisors/Managers</vt:lpstr>
      <vt:lpstr>For Supervisors/Managers</vt:lpstr>
      <vt:lpstr>For Supervisors/Managers</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Grande, Erika Z</cp:lastModifiedBy>
  <cp:revision>79</cp:revision>
  <cp:lastPrinted>2021-09-02T17:15:41Z</cp:lastPrinted>
  <dcterms:created xsi:type="dcterms:W3CDTF">2021-09-01T15:36:01Z</dcterms:created>
  <dcterms:modified xsi:type="dcterms:W3CDTF">2024-06-26T17:13:50Z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0x0101007968757E07DA88428216D33BFF2E297C</vt:lpwstr>
  </property>
  <property fmtid="{D5CDD505-2E9C-101B-9397-08002B2CF9AE}" pid="3" name="Order">
    <vt:r8>289800</vt:r8>
  </property>
  <property fmtid="{D5CDD505-2E9C-101B-9397-08002B2CF9AE}" pid="4" name="MediaServiceImageTags">
    <vt:lpwstr/>
  </property>
</Properties>
</file>