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3" r:id="rId5"/>
    <p:sldId id="259" r:id="rId6"/>
    <p:sldId id="264" r:id="rId7"/>
    <p:sldId id="260" r:id="rId8"/>
    <p:sldId id="261" r:id="rId9"/>
    <p:sldId id="265" r:id="rId10"/>
    <p:sldId id="266" r:id="rId11"/>
    <p:sldId id="267" r:id="rId12"/>
    <p:sldId id="268" r:id="rId13"/>
    <p:sldId id="269" r:id="rId14"/>
    <p:sldId id="271" r:id="rId15"/>
    <p:sldId id="274" r:id="rId16"/>
    <p:sldId id="270"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14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1909436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362562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245427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722206-84FC-4548-A84F-337963EF609F}"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CB25F6-CEFE-47EF-ABD8-036C6ED1F613}"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031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722206-84FC-4548-A84F-337963EF609F}"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222961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722206-84FC-4548-A84F-337963EF609F}"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31604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722206-84FC-4548-A84F-337963EF609F}"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158382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F722206-84FC-4548-A84F-337963EF609F}" type="datetimeFigureOut">
              <a:rPr lang="en-US" smtClean="0"/>
              <a:t>12/27/2021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22366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F722206-84FC-4548-A84F-337963EF609F}" type="datetimeFigureOut">
              <a:rPr lang="en-US" smtClean="0"/>
              <a:t>12/27/2021</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CB25F6-CEFE-47EF-ABD8-036C6ED1F613}" type="slidenum">
              <a:rPr lang="en-US" smtClean="0"/>
              <a:t>‹#›</a:t>
            </a:fld>
            <a:endParaRPr lang="en-US"/>
          </a:p>
        </p:txBody>
      </p:sp>
    </p:spTree>
    <p:extLst>
      <p:ext uri="{BB962C8B-B14F-4D97-AF65-F5344CB8AC3E}">
        <p14:creationId xmlns:p14="http://schemas.microsoft.com/office/powerpoint/2010/main" val="251196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722206-84FC-4548-A84F-337963EF609F}"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CB25F6-CEFE-47EF-ABD8-036C6ED1F613}" type="slidenum">
              <a:rPr lang="en-US" smtClean="0"/>
              <a:t>‹#›</a:t>
            </a:fld>
            <a:endParaRPr lang="en-US"/>
          </a:p>
        </p:txBody>
      </p:sp>
    </p:spTree>
    <p:extLst>
      <p:ext uri="{BB962C8B-B14F-4D97-AF65-F5344CB8AC3E}">
        <p14:creationId xmlns:p14="http://schemas.microsoft.com/office/powerpoint/2010/main" val="3636403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F722206-84FC-4548-A84F-337963EF609F}" type="datetimeFigureOut">
              <a:rPr lang="en-US" smtClean="0"/>
              <a:t>12/27/2021</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FBCB25F6-CEFE-47EF-ABD8-036C6ED1F613}"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2482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KAWALEL@BuffaloStat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B1836F0-F9E0-4D93-9BDD-7EEC6EA05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4DA700-1332-45B3-AC0A-E6D924EA2CF7}"/>
              </a:ext>
            </a:extLst>
          </p:cNvPr>
          <p:cNvSpPr>
            <a:spLocks noGrp="1"/>
          </p:cNvSpPr>
          <p:nvPr>
            <p:ph type="ctrTitle"/>
          </p:nvPr>
        </p:nvSpPr>
        <p:spPr>
          <a:xfrm>
            <a:off x="3967315" y="639097"/>
            <a:ext cx="4689988" cy="3686015"/>
          </a:xfrm>
        </p:spPr>
        <p:txBody>
          <a:bodyPr>
            <a:normAutofit/>
          </a:bodyPr>
          <a:lstStyle/>
          <a:p>
            <a:r>
              <a:rPr lang="en-US" sz="5600" dirty="0"/>
              <a:t>SUNY Workplace</a:t>
            </a:r>
            <a:br>
              <a:rPr lang="en-US" sz="5600" dirty="0"/>
            </a:br>
            <a:r>
              <a:rPr lang="en-US" sz="5600" dirty="0"/>
              <a:t>Flexibility and Telecommuting</a:t>
            </a:r>
          </a:p>
        </p:txBody>
      </p:sp>
      <p:sp>
        <p:nvSpPr>
          <p:cNvPr id="3" name="Subtitle 2">
            <a:extLst>
              <a:ext uri="{FF2B5EF4-FFF2-40B4-BE49-F238E27FC236}">
                <a16:creationId xmlns:a16="http://schemas.microsoft.com/office/drawing/2014/main" id="{408B6A0D-314B-42B6-BC10-372B13C85EA7}"/>
              </a:ext>
            </a:extLst>
          </p:cNvPr>
          <p:cNvSpPr>
            <a:spLocks noGrp="1"/>
          </p:cNvSpPr>
          <p:nvPr>
            <p:ph type="subTitle" idx="1"/>
          </p:nvPr>
        </p:nvSpPr>
        <p:spPr>
          <a:xfrm>
            <a:off x="3967314" y="4455621"/>
            <a:ext cx="4702011" cy="1238616"/>
          </a:xfrm>
        </p:spPr>
        <p:txBody>
          <a:bodyPr>
            <a:normAutofit/>
          </a:bodyPr>
          <a:lstStyle/>
          <a:p>
            <a:r>
              <a:rPr lang="en-US">
                <a:solidFill>
                  <a:schemeClr val="tx1">
                    <a:lumMod val="85000"/>
                    <a:lumOff val="15000"/>
                  </a:schemeClr>
                </a:solidFill>
              </a:rPr>
              <a:t>Implementation of SUNY Policy Fall 2021</a:t>
            </a:r>
          </a:p>
        </p:txBody>
      </p:sp>
      <p:cxnSp>
        <p:nvCxnSpPr>
          <p:cNvPr id="12" name="Straight Connector 11">
            <a:extLst>
              <a:ext uri="{FF2B5EF4-FFF2-40B4-BE49-F238E27FC236}">
                <a16:creationId xmlns:a16="http://schemas.microsoft.com/office/drawing/2014/main" id="{7A49EFD3-A806-4D59-99F1-AA9AFAE4EF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85303" y="4343400"/>
            <a:ext cx="422708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6D2F28D1-82F9-40FE-935C-85ECF766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15">
            <a:extLst>
              <a:ext uri="{FF2B5EF4-FFF2-40B4-BE49-F238E27FC236}">
                <a16:creationId xmlns:a16="http://schemas.microsoft.com/office/drawing/2014/main" id="{4B670E93-2F53-48FC-AB6C-E99E22D17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descr="Logo&#10;&#10;Description automatically generated">
            <a:extLst>
              <a:ext uri="{FF2B5EF4-FFF2-40B4-BE49-F238E27FC236}">
                <a16:creationId xmlns:a16="http://schemas.microsoft.com/office/drawing/2014/main" id="{5469CB87-F0D3-4085-B59E-1AF87488D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29" y="180754"/>
            <a:ext cx="2897570" cy="3659753"/>
          </a:xfrm>
          <a:prstGeom prst="rect">
            <a:avLst/>
          </a:prstGeom>
        </p:spPr>
      </p:pic>
    </p:spTree>
    <p:extLst>
      <p:ext uri="{BB962C8B-B14F-4D97-AF65-F5344CB8AC3E}">
        <p14:creationId xmlns:p14="http://schemas.microsoft.com/office/powerpoint/2010/main" val="187320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Employees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a:bodyPr>
          <a:lstStyle/>
          <a:p>
            <a:pPr marL="0" indent="0">
              <a:lnSpc>
                <a:spcPct val="100000"/>
              </a:lnSpc>
              <a:spcAft>
                <a:spcPts val="0"/>
              </a:spcAft>
              <a:buNone/>
            </a:pPr>
            <a:r>
              <a:rPr lang="en-US" dirty="0"/>
              <a:t>If you are contemplating applying:</a:t>
            </a:r>
          </a:p>
          <a:p>
            <a:pPr marL="182880" indent="-182880">
              <a:lnSpc>
                <a:spcPct val="100000"/>
              </a:lnSpc>
              <a:spcAft>
                <a:spcPts val="0"/>
              </a:spcAft>
              <a:buFont typeface="Arial" panose="020B0604020202020204" pitchFamily="34" charset="0"/>
              <a:buChar char="•"/>
            </a:pPr>
            <a:r>
              <a:rPr lang="en-US" dirty="0"/>
              <a:t>Meet one-on-one with you supervisor to discuss pros and cons before applying</a:t>
            </a:r>
          </a:p>
          <a:p>
            <a:pPr marL="182880" indent="-182880">
              <a:lnSpc>
                <a:spcPct val="100000"/>
              </a:lnSpc>
              <a:spcAft>
                <a:spcPts val="0"/>
              </a:spcAft>
              <a:buFont typeface="Arial" panose="020B0604020202020204" pitchFamily="34" charset="0"/>
              <a:buChar char="•"/>
            </a:pPr>
            <a:r>
              <a:rPr lang="en-US" dirty="0"/>
              <a:t>Consider what you would like to do and why</a:t>
            </a:r>
          </a:p>
          <a:p>
            <a:pPr marL="182880" indent="-182880">
              <a:lnSpc>
                <a:spcPct val="100000"/>
              </a:lnSpc>
              <a:spcAft>
                <a:spcPts val="0"/>
              </a:spcAft>
              <a:buFont typeface="Arial" panose="020B0604020202020204" pitchFamily="34" charset="0"/>
              <a:buChar char="•"/>
            </a:pPr>
            <a:r>
              <a:rPr lang="en-US" dirty="0"/>
              <a:t>Draft a work plan/schedule and a communication plan</a:t>
            </a:r>
          </a:p>
          <a:p>
            <a:pPr marL="182880" indent="-182880">
              <a:lnSpc>
                <a:spcPct val="100000"/>
              </a:lnSpc>
              <a:spcAft>
                <a:spcPts val="0"/>
              </a:spcAft>
              <a:buFont typeface="Arial" panose="020B0604020202020204" pitchFamily="34" charset="0"/>
              <a:buChar char="•"/>
            </a:pPr>
            <a:r>
              <a:rPr lang="en-US" dirty="0"/>
              <a:t>Think about the impact on the team and what is expected of your unit</a:t>
            </a:r>
          </a:p>
          <a:p>
            <a:pPr marL="182880" indent="-182880">
              <a:lnSpc>
                <a:spcPct val="100000"/>
              </a:lnSpc>
              <a:spcAft>
                <a:spcPts val="0"/>
              </a:spcAft>
              <a:buFont typeface="Arial" panose="020B0604020202020204" pitchFamily="34" charset="0"/>
              <a:buChar char="•"/>
            </a:pPr>
            <a:r>
              <a:rPr lang="en-US" dirty="0"/>
              <a:t>Remember the pilot allows up to 50% of time per pay period for full-time employees, pro-rated for part-time employees. No employee may telecommute for their full obligation</a:t>
            </a:r>
          </a:p>
        </p:txBody>
      </p:sp>
    </p:spTree>
    <p:extLst>
      <p:ext uri="{BB962C8B-B14F-4D97-AF65-F5344CB8AC3E}">
        <p14:creationId xmlns:p14="http://schemas.microsoft.com/office/powerpoint/2010/main" val="202049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Employees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lstStyle/>
          <a:p>
            <a:pPr marL="0" indent="0">
              <a:lnSpc>
                <a:spcPct val="100000"/>
              </a:lnSpc>
              <a:spcAft>
                <a:spcPts val="0"/>
              </a:spcAft>
              <a:buNone/>
            </a:pPr>
            <a:r>
              <a:rPr lang="en-US" dirty="0"/>
              <a:t>Sample telecommuting schedule options include:</a:t>
            </a:r>
          </a:p>
          <a:p>
            <a:pPr marL="182880" indent="-182880">
              <a:lnSpc>
                <a:spcPct val="100000"/>
              </a:lnSpc>
              <a:spcAft>
                <a:spcPts val="0"/>
              </a:spcAft>
              <a:buFont typeface="Arial" panose="020B0604020202020204" pitchFamily="34" charset="0"/>
              <a:buChar char="•"/>
            </a:pPr>
            <a:r>
              <a:rPr lang="en-US" dirty="0"/>
              <a:t>Working remotely 1 or more days a week, no more than 5 days per pay period</a:t>
            </a:r>
          </a:p>
          <a:p>
            <a:pPr marL="182880" indent="-182880">
              <a:lnSpc>
                <a:spcPct val="100000"/>
              </a:lnSpc>
              <a:spcAft>
                <a:spcPts val="0"/>
              </a:spcAft>
              <a:buFont typeface="Arial" panose="020B0604020202020204" pitchFamily="34" charset="0"/>
              <a:buChar char="•"/>
            </a:pPr>
            <a:r>
              <a:rPr lang="en-US" dirty="0"/>
              <a:t>A combination of half days, morning or afternoon</a:t>
            </a:r>
          </a:p>
        </p:txBody>
      </p:sp>
    </p:spTree>
    <p:extLst>
      <p:ext uri="{BB962C8B-B14F-4D97-AF65-F5344CB8AC3E}">
        <p14:creationId xmlns:p14="http://schemas.microsoft.com/office/powerpoint/2010/main" val="1843999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Employees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a:bodyPr>
          <a:lstStyle/>
          <a:p>
            <a:pPr marL="0" indent="0">
              <a:lnSpc>
                <a:spcPct val="100000"/>
              </a:lnSpc>
              <a:spcAft>
                <a:spcPts val="0"/>
              </a:spcAft>
              <a:buNone/>
            </a:pPr>
            <a:r>
              <a:rPr lang="en-US" dirty="0"/>
              <a:t>Meeting with your supervisor:</a:t>
            </a:r>
          </a:p>
          <a:p>
            <a:pPr marL="182880" indent="-182880">
              <a:lnSpc>
                <a:spcPct val="100000"/>
              </a:lnSpc>
              <a:spcAft>
                <a:spcPts val="0"/>
              </a:spcAft>
              <a:buFont typeface="Arial" panose="020B0604020202020204" pitchFamily="34" charset="0"/>
              <a:buChar char="•"/>
            </a:pPr>
            <a:r>
              <a:rPr lang="en-US" dirty="0"/>
              <a:t>Ask questions</a:t>
            </a:r>
          </a:p>
          <a:p>
            <a:pPr marL="182880" indent="-182880">
              <a:lnSpc>
                <a:spcPct val="100000"/>
              </a:lnSpc>
              <a:spcAft>
                <a:spcPts val="0"/>
              </a:spcAft>
              <a:buFont typeface="Arial" panose="020B0604020202020204" pitchFamily="34" charset="0"/>
              <a:buChar char="•"/>
            </a:pPr>
            <a:r>
              <a:rPr lang="en-US" dirty="0"/>
              <a:t>Tell them what you would like to do and why</a:t>
            </a:r>
          </a:p>
          <a:p>
            <a:pPr marL="182880" indent="-182880">
              <a:lnSpc>
                <a:spcPct val="100000"/>
              </a:lnSpc>
              <a:spcAft>
                <a:spcPts val="0"/>
              </a:spcAft>
              <a:buFont typeface="Arial" panose="020B0604020202020204" pitchFamily="34" charset="0"/>
              <a:buChar char="•"/>
            </a:pPr>
            <a:r>
              <a:rPr lang="en-US" dirty="0"/>
              <a:t>Present your draft work plan/schedule and a communication plan</a:t>
            </a:r>
          </a:p>
          <a:p>
            <a:pPr marL="182880" indent="-182880">
              <a:lnSpc>
                <a:spcPct val="100000"/>
              </a:lnSpc>
              <a:spcAft>
                <a:spcPts val="0"/>
              </a:spcAft>
              <a:buFont typeface="Arial" panose="020B0604020202020204" pitchFamily="34" charset="0"/>
              <a:buChar char="•"/>
            </a:pPr>
            <a:r>
              <a:rPr lang="en-US" dirty="0"/>
              <a:t>Be prepared to explain how you will meet your professional obligations</a:t>
            </a:r>
          </a:p>
          <a:p>
            <a:pPr marL="182880" indent="-182880">
              <a:lnSpc>
                <a:spcPct val="100000"/>
              </a:lnSpc>
              <a:spcAft>
                <a:spcPts val="0"/>
              </a:spcAft>
              <a:buFont typeface="Arial" panose="020B0604020202020204" pitchFamily="34" charset="0"/>
              <a:buChar char="•"/>
            </a:pPr>
            <a:r>
              <a:rPr lang="en-US" dirty="0"/>
              <a:t>Talk about what you did to make your previous remote work successful</a:t>
            </a:r>
          </a:p>
          <a:p>
            <a:pPr marL="182880" indent="-182880">
              <a:lnSpc>
                <a:spcPct val="100000"/>
              </a:lnSpc>
              <a:spcAft>
                <a:spcPts val="0"/>
              </a:spcAft>
              <a:buFont typeface="Arial" panose="020B0604020202020204" pitchFamily="34" charset="0"/>
              <a:buChar char="•"/>
            </a:pPr>
            <a:r>
              <a:rPr lang="en-US" dirty="0"/>
              <a:t>Discuss who may be impacted by your remote work</a:t>
            </a:r>
          </a:p>
          <a:p>
            <a:pPr marL="182880" indent="-182880">
              <a:lnSpc>
                <a:spcPct val="100000"/>
              </a:lnSpc>
              <a:spcAft>
                <a:spcPts val="0"/>
              </a:spcAft>
              <a:buFont typeface="Arial" panose="020B0604020202020204" pitchFamily="34" charset="0"/>
              <a:buChar char="•"/>
            </a:pPr>
            <a:r>
              <a:rPr lang="en-US" dirty="0"/>
              <a:t>Ask supervisor what feedback or concerns they may have and ask for clarification about their expectations</a:t>
            </a:r>
          </a:p>
        </p:txBody>
      </p:sp>
    </p:spTree>
    <p:extLst>
      <p:ext uri="{BB962C8B-B14F-4D97-AF65-F5344CB8AC3E}">
        <p14:creationId xmlns:p14="http://schemas.microsoft.com/office/powerpoint/2010/main" val="1275456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Employees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a:bodyPr>
          <a:lstStyle/>
          <a:p>
            <a:pPr marL="0" indent="0">
              <a:lnSpc>
                <a:spcPct val="100000"/>
              </a:lnSpc>
              <a:spcAft>
                <a:spcPts val="0"/>
              </a:spcAft>
              <a:buNone/>
            </a:pPr>
            <a:r>
              <a:rPr lang="en-US" dirty="0"/>
              <a:t>Meeting with your supervisor continued:</a:t>
            </a:r>
          </a:p>
          <a:p>
            <a:pPr marL="182880" indent="-182880">
              <a:lnSpc>
                <a:spcPct val="100000"/>
              </a:lnSpc>
              <a:spcAft>
                <a:spcPts val="0"/>
              </a:spcAft>
              <a:buFont typeface="Arial" panose="020B0604020202020204" pitchFamily="34" charset="0"/>
              <a:buChar char="•"/>
            </a:pPr>
            <a:r>
              <a:rPr lang="en-US" dirty="0"/>
              <a:t>If your supervisor requests changes to your telecommuting plan, agree to follow up and work on the adjustments</a:t>
            </a:r>
          </a:p>
          <a:p>
            <a:pPr marL="182880" indent="-182880">
              <a:lnSpc>
                <a:spcPct val="100000"/>
              </a:lnSpc>
              <a:spcAft>
                <a:spcPts val="0"/>
              </a:spcAft>
              <a:buFont typeface="Arial" panose="020B0604020202020204" pitchFamily="34" charset="0"/>
              <a:buChar char="•"/>
            </a:pPr>
            <a:r>
              <a:rPr lang="en-US" dirty="0"/>
              <a:t>Keep in mind your supervisor has a team of people to consider and not every position is conducive for telecommuting</a:t>
            </a:r>
          </a:p>
          <a:p>
            <a:pPr marL="182880" indent="-182880">
              <a:lnSpc>
                <a:spcPct val="100000"/>
              </a:lnSpc>
              <a:spcAft>
                <a:spcPts val="0"/>
              </a:spcAft>
              <a:buFont typeface="Arial" panose="020B0604020202020204" pitchFamily="34" charset="0"/>
              <a:buChar char="•"/>
            </a:pPr>
            <a:r>
              <a:rPr lang="en-US" dirty="0"/>
              <a:t>Your supervisor does not have final approval of the request; your division’s Cabinet member has final approval. </a:t>
            </a:r>
          </a:p>
          <a:p>
            <a:pPr marL="182880" indent="-182880">
              <a:lnSpc>
                <a:spcPct val="100000"/>
              </a:lnSpc>
              <a:spcAft>
                <a:spcPts val="0"/>
              </a:spcAft>
              <a:buFont typeface="Arial" panose="020B0604020202020204" pitchFamily="34" charset="0"/>
              <a:buChar char="•"/>
            </a:pPr>
            <a:r>
              <a:rPr lang="en-US" dirty="0"/>
              <a:t>If approved, HR will provide confirmation to you to begin the arrangement</a:t>
            </a:r>
          </a:p>
          <a:p>
            <a:pPr marL="182880" indent="-182880">
              <a:lnSpc>
                <a:spcPct val="100000"/>
              </a:lnSpc>
              <a:spcAft>
                <a:spcPts val="0"/>
              </a:spcAft>
              <a:buFont typeface="Arial" panose="020B0604020202020204" pitchFamily="34" charset="0"/>
              <a:buChar char="•"/>
            </a:pPr>
            <a:r>
              <a:rPr lang="en-US" dirty="0"/>
              <a:t>If denied, your supervisor will follow up with you</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2483272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Application Approved – Employee Protocol</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fontScale="92500" lnSpcReduction="10000"/>
          </a:bodyPr>
          <a:lstStyle/>
          <a:p>
            <a:pPr marL="0" indent="0">
              <a:lnSpc>
                <a:spcPct val="100000"/>
              </a:lnSpc>
              <a:spcAft>
                <a:spcPts val="0"/>
              </a:spcAft>
              <a:buNone/>
            </a:pPr>
            <a:r>
              <a:rPr lang="en-US" dirty="0"/>
              <a:t>If your request is approved:</a:t>
            </a:r>
          </a:p>
          <a:p>
            <a:pPr marL="182880" indent="-182880">
              <a:lnSpc>
                <a:spcPct val="100000"/>
              </a:lnSpc>
              <a:spcAft>
                <a:spcPts val="0"/>
              </a:spcAft>
              <a:buFont typeface="Arial" panose="020B0604020202020204" pitchFamily="34" charset="0"/>
              <a:buChar char="•"/>
            </a:pPr>
            <a:r>
              <a:rPr lang="en-US" dirty="0"/>
              <a:t>The people we serve, on and off campus, should have no indication of whether or not you are working remotely. </a:t>
            </a:r>
          </a:p>
          <a:p>
            <a:pPr marL="182880" indent="-182880">
              <a:lnSpc>
                <a:spcPct val="100000"/>
              </a:lnSpc>
              <a:spcAft>
                <a:spcPts val="0"/>
              </a:spcAft>
              <a:buFont typeface="Arial" panose="020B0604020202020204" pitchFamily="34" charset="0"/>
              <a:buChar char="•"/>
            </a:pPr>
            <a:r>
              <a:rPr lang="en-US" dirty="0"/>
              <a:t>Employee must be transparent and consistent with their schedule and work documentation</a:t>
            </a:r>
          </a:p>
          <a:p>
            <a:pPr marL="182880" indent="-182880">
              <a:lnSpc>
                <a:spcPct val="100000"/>
              </a:lnSpc>
              <a:spcAft>
                <a:spcPts val="0"/>
              </a:spcAft>
              <a:buFont typeface="Arial" panose="020B0604020202020204" pitchFamily="34" charset="0"/>
              <a:buChar char="•"/>
            </a:pPr>
            <a:r>
              <a:rPr lang="en-US" dirty="0"/>
              <a:t>Employee must submit to their immediate supervisor the Telecommuting Program Biweekly Progress Reports describing work completed while telecommuting. Failure to do so will result in cancellation of your telecommuting arrangement.</a:t>
            </a:r>
          </a:p>
          <a:p>
            <a:pPr marL="182880" indent="-182880">
              <a:lnSpc>
                <a:spcPct val="100000"/>
              </a:lnSpc>
              <a:spcAft>
                <a:spcPts val="0"/>
              </a:spcAft>
              <a:buFont typeface="Arial" panose="020B0604020202020204" pitchFamily="34" charset="0"/>
              <a:buChar char="•"/>
            </a:pPr>
            <a:r>
              <a:rPr lang="en-US" dirty="0"/>
              <a:t>Employee must be available and reachable during scheduled work hours</a:t>
            </a:r>
          </a:p>
          <a:p>
            <a:pPr marL="182880" indent="-182880">
              <a:lnSpc>
                <a:spcPct val="100000"/>
              </a:lnSpc>
              <a:spcAft>
                <a:spcPts val="0"/>
              </a:spcAft>
              <a:buFont typeface="Arial" panose="020B0604020202020204" pitchFamily="34" charset="0"/>
              <a:buChar char="•"/>
            </a:pPr>
            <a:r>
              <a:rPr lang="en-US" dirty="0"/>
              <a:t>Discuss with your supervisor how the arrangement is working during your one-on-one meetings</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3195591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Application Approved – Employee Protocol</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p:txBody>
          <a:bodyPr>
            <a:normAutofit lnSpcReduction="10000"/>
          </a:bodyPr>
          <a:lstStyle/>
          <a:p>
            <a:pPr marL="0" indent="0">
              <a:lnSpc>
                <a:spcPct val="100000"/>
              </a:lnSpc>
              <a:spcAft>
                <a:spcPts val="0"/>
              </a:spcAft>
              <a:buNone/>
            </a:pPr>
            <a:r>
              <a:rPr lang="en-US" dirty="0"/>
              <a:t>If your request is approved:</a:t>
            </a:r>
          </a:p>
          <a:p>
            <a:pPr marL="182880" indent="-182880">
              <a:lnSpc>
                <a:spcPct val="100000"/>
              </a:lnSpc>
              <a:spcAft>
                <a:spcPts val="0"/>
              </a:spcAft>
              <a:buFont typeface="Arial" panose="020B0604020202020204" pitchFamily="34" charset="0"/>
              <a:buChar char="•"/>
            </a:pPr>
            <a:r>
              <a:rPr lang="en-US" dirty="0"/>
              <a:t>Employee must answer and respond to phone calls and emails promptly and without ‘away/out of the office’ messages</a:t>
            </a:r>
          </a:p>
          <a:p>
            <a:pPr marL="182880" indent="-182880">
              <a:lnSpc>
                <a:spcPct val="100000"/>
              </a:lnSpc>
              <a:spcAft>
                <a:spcPts val="0"/>
              </a:spcAft>
              <a:buFont typeface="Arial" panose="020B0604020202020204" pitchFamily="34" charset="0"/>
              <a:buChar char="•"/>
            </a:pPr>
            <a:r>
              <a:rPr lang="en-US" dirty="0"/>
              <a:t>Employee must maintain their unit’s service, work, and response standards</a:t>
            </a:r>
          </a:p>
          <a:p>
            <a:pPr marL="182880" indent="-182880">
              <a:lnSpc>
                <a:spcPct val="100000"/>
              </a:lnSpc>
              <a:spcAft>
                <a:spcPts val="0"/>
              </a:spcAft>
              <a:buFont typeface="Arial" panose="020B0604020202020204" pitchFamily="34" charset="0"/>
              <a:buChar char="•"/>
            </a:pPr>
            <a:r>
              <a:rPr lang="en-US" dirty="0"/>
              <a:t>Employee can be expected to be on campus on a day that is scheduled for remote work and they do not have to receive another day remote in exchange</a:t>
            </a:r>
          </a:p>
          <a:p>
            <a:pPr marL="182880" indent="-182880">
              <a:lnSpc>
                <a:spcPct val="100000"/>
              </a:lnSpc>
              <a:spcAft>
                <a:spcPts val="0"/>
              </a:spcAft>
              <a:buFont typeface="Arial" panose="020B0604020202020204" pitchFamily="34" charset="0"/>
              <a:buChar char="•"/>
            </a:pPr>
            <a:r>
              <a:rPr lang="en-US" dirty="0"/>
              <a:t>If you become ill and cannot work while working remotely, you will need to charge accruals. Or if you need to take an unscheduled day off, you will need to request time off and use your accruals</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3842771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867CA-7A22-48ED-A6BB-2182D3328870}"/>
              </a:ext>
            </a:extLst>
          </p:cNvPr>
          <p:cNvSpPr>
            <a:spLocks noGrp="1"/>
          </p:cNvSpPr>
          <p:nvPr>
            <p:ph type="title"/>
          </p:nvPr>
        </p:nvSpPr>
        <p:spPr/>
        <p:txBody>
          <a:bodyPr/>
          <a:lstStyle/>
          <a:p>
            <a:r>
              <a:rPr lang="en-US" dirty="0"/>
              <a:t>Documents and Contact</a:t>
            </a:r>
          </a:p>
        </p:txBody>
      </p:sp>
      <p:sp>
        <p:nvSpPr>
          <p:cNvPr id="3" name="Content Placeholder 2">
            <a:extLst>
              <a:ext uri="{FF2B5EF4-FFF2-40B4-BE49-F238E27FC236}">
                <a16:creationId xmlns:a16="http://schemas.microsoft.com/office/drawing/2014/main" id="{F25C4AFC-9C69-4443-9447-01F52D57AC4B}"/>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SUNY Workplace Flexibility and Telecommuting Policy</a:t>
            </a:r>
          </a:p>
          <a:p>
            <a:pPr marL="182880" indent="-182880">
              <a:lnSpc>
                <a:spcPct val="100000"/>
              </a:lnSpc>
              <a:spcAft>
                <a:spcPts val="0"/>
              </a:spcAft>
              <a:buFont typeface="Arial" panose="020B0604020202020204" pitchFamily="34" charset="0"/>
              <a:buChar char="•"/>
            </a:pPr>
            <a:r>
              <a:rPr lang="en-US" dirty="0"/>
              <a:t>Application</a:t>
            </a:r>
          </a:p>
          <a:p>
            <a:pPr marL="182880" indent="-182880">
              <a:lnSpc>
                <a:spcPct val="100000"/>
              </a:lnSpc>
              <a:spcAft>
                <a:spcPts val="0"/>
              </a:spcAft>
              <a:buFont typeface="Arial" panose="020B0604020202020204" pitchFamily="34" charset="0"/>
              <a:buChar char="•"/>
            </a:pPr>
            <a:r>
              <a:rPr lang="en-US" dirty="0"/>
              <a:t>Telecommuting Program Biweekly Progress Report</a:t>
            </a:r>
          </a:p>
          <a:p>
            <a:pPr marL="182880" indent="-182880">
              <a:lnSpc>
                <a:spcPct val="100000"/>
              </a:lnSpc>
              <a:spcAft>
                <a:spcPts val="0"/>
              </a:spcAft>
              <a:buFont typeface="Arial" panose="020B0604020202020204" pitchFamily="34" charset="0"/>
              <a:buChar char="•"/>
            </a:pPr>
            <a:r>
              <a:rPr lang="en-US" dirty="0"/>
              <a:t>Telecommuting Application Review Guide for Employees</a:t>
            </a:r>
            <a:br>
              <a:rPr lang="en-US" dirty="0"/>
            </a:br>
            <a:endParaRPr lang="en-US" dirty="0"/>
          </a:p>
          <a:p>
            <a:pPr marL="0" indent="0" algn="ctr">
              <a:lnSpc>
                <a:spcPct val="100000"/>
              </a:lnSpc>
              <a:spcAft>
                <a:spcPts val="0"/>
              </a:spcAft>
              <a:buNone/>
            </a:pPr>
            <a:r>
              <a:rPr lang="en-US" dirty="0"/>
              <a:t>Contact HR with any questions at 878-3042 or e-mail </a:t>
            </a:r>
            <a:r>
              <a:rPr lang="en-US" dirty="0">
                <a:hlinkClick r:id="rId2"/>
              </a:rPr>
              <a:t>KAWALEL@BuffaloState.edu</a:t>
            </a:r>
            <a:r>
              <a:rPr lang="en-US" dirty="0"/>
              <a:t> </a:t>
            </a:r>
          </a:p>
          <a:p>
            <a:pPr marL="0" indent="0">
              <a:lnSpc>
                <a:spcPct val="100000"/>
              </a:lnSpc>
              <a:spcAft>
                <a:spcPts val="0"/>
              </a:spcAft>
              <a:buNone/>
            </a:pPr>
            <a:endParaRPr lang="en-US" dirty="0"/>
          </a:p>
        </p:txBody>
      </p:sp>
    </p:spTree>
    <p:extLst>
      <p:ext uri="{BB962C8B-B14F-4D97-AF65-F5344CB8AC3E}">
        <p14:creationId xmlns:p14="http://schemas.microsoft.com/office/powerpoint/2010/main" val="1138289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4E7-A6AA-4BAC-B33F-6A5A20592856}"/>
              </a:ext>
            </a:extLst>
          </p:cNvPr>
          <p:cNvSpPr>
            <a:spLocks noGrp="1"/>
          </p:cNvSpPr>
          <p:nvPr>
            <p:ph type="title"/>
          </p:nvPr>
        </p:nvSpPr>
        <p:spPr/>
        <p:txBody>
          <a:bodyPr/>
          <a:lstStyle/>
          <a:p>
            <a:r>
              <a:rPr lang="en-US" dirty="0"/>
              <a:t>Policy Overview</a:t>
            </a:r>
          </a:p>
        </p:txBody>
      </p:sp>
      <p:sp>
        <p:nvSpPr>
          <p:cNvPr id="3" name="Content Placeholder 2">
            <a:extLst>
              <a:ext uri="{FF2B5EF4-FFF2-40B4-BE49-F238E27FC236}">
                <a16:creationId xmlns:a16="http://schemas.microsoft.com/office/drawing/2014/main" id="{99D5AAC7-1E21-4768-9C58-7C0CE3A5E95A}"/>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Supports telecommuting arrangements where it is reasonable to do so based on the college’s mission, operational and program needs.</a:t>
            </a:r>
          </a:p>
          <a:p>
            <a:pPr marL="182880" indent="-182880">
              <a:lnSpc>
                <a:spcPct val="100000"/>
              </a:lnSpc>
              <a:spcAft>
                <a:spcPts val="0"/>
              </a:spcAft>
              <a:buFont typeface="Arial" panose="020B0604020202020204" pitchFamily="34" charset="0"/>
              <a:buChar char="•"/>
            </a:pPr>
            <a:r>
              <a:rPr lang="en-US" dirty="0"/>
              <a:t>Provides management with ability to offer workplace flexibility that may attract and retain a diverse, high performing workforce.</a:t>
            </a:r>
          </a:p>
          <a:p>
            <a:pPr marL="182880" indent="-182880">
              <a:lnSpc>
                <a:spcPct val="100000"/>
              </a:lnSpc>
              <a:spcAft>
                <a:spcPts val="0"/>
              </a:spcAft>
              <a:buFont typeface="Arial" panose="020B0604020202020204" pitchFamily="34" charset="0"/>
              <a:buChar char="•"/>
            </a:pPr>
            <a:r>
              <a:rPr lang="en-US" dirty="0"/>
              <a:t>No employee may telecommute for their full obligation. Maximum allowable days per pay period (2-week period) is five (5) days. </a:t>
            </a:r>
            <a:br>
              <a:rPr lang="en-US" dirty="0"/>
            </a:br>
            <a:r>
              <a:rPr lang="en-US" dirty="0"/>
              <a:t>(up to 50% of an obligation)</a:t>
            </a:r>
          </a:p>
          <a:p>
            <a:pPr marL="182880" indent="-182880">
              <a:lnSpc>
                <a:spcPct val="100000"/>
              </a:lnSpc>
              <a:spcAft>
                <a:spcPts val="0"/>
              </a:spcAft>
              <a:buFont typeface="Arial" panose="020B0604020202020204" pitchFamily="34" charset="0"/>
              <a:buChar char="•"/>
            </a:pPr>
            <a:r>
              <a:rPr lang="en-US" dirty="0"/>
              <a:t>SUNY Telecommuting Program is a pilot effective immediately and shall end June 30, 2022, unless extended by SUNY.</a:t>
            </a:r>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73971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17CBB-9619-4A28-A6E8-8D8DCB24E411}"/>
              </a:ext>
            </a:extLst>
          </p:cNvPr>
          <p:cNvSpPr>
            <a:spLocks noGrp="1"/>
          </p:cNvSpPr>
          <p:nvPr>
            <p:ph type="title"/>
          </p:nvPr>
        </p:nvSpPr>
        <p:spPr/>
        <p:txBody>
          <a:bodyPr/>
          <a:lstStyle/>
          <a:p>
            <a:r>
              <a:rPr lang="en-US" dirty="0"/>
              <a:t>Policy Overview</a:t>
            </a:r>
          </a:p>
        </p:txBody>
      </p:sp>
      <p:sp>
        <p:nvSpPr>
          <p:cNvPr id="3" name="Content Placeholder 2">
            <a:extLst>
              <a:ext uri="{FF2B5EF4-FFF2-40B4-BE49-F238E27FC236}">
                <a16:creationId xmlns:a16="http://schemas.microsoft.com/office/drawing/2014/main" id="{6AF5A846-9940-4548-BFBE-366B2FCEFADC}"/>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Every application will be considered on an individual basis.</a:t>
            </a:r>
          </a:p>
          <a:p>
            <a:pPr marL="182880" indent="-182880">
              <a:lnSpc>
                <a:spcPct val="100000"/>
              </a:lnSpc>
              <a:spcAft>
                <a:spcPts val="0"/>
              </a:spcAft>
              <a:buFont typeface="Arial" panose="020B0604020202020204" pitchFamily="34" charset="0"/>
              <a:buChar char="•"/>
            </a:pPr>
            <a:r>
              <a:rPr lang="en-US" dirty="0"/>
              <a:t>Determinations as to which job functions are eligible for telecommuting is subject to management’s discretion and based on operational needs.</a:t>
            </a:r>
          </a:p>
          <a:p>
            <a:pPr marL="182880" indent="-182880">
              <a:lnSpc>
                <a:spcPct val="100000"/>
              </a:lnSpc>
              <a:spcAft>
                <a:spcPts val="0"/>
              </a:spcAft>
              <a:buFont typeface="Arial" panose="020B0604020202020204" pitchFamily="34" charset="0"/>
              <a:buChar char="•"/>
            </a:pPr>
            <a:r>
              <a:rPr lang="en-US" dirty="0"/>
              <a:t>Employee’s ability to effectively perform work functions in a telecommuting setting will be considered in approval of the plan.</a:t>
            </a:r>
          </a:p>
          <a:p>
            <a:pPr marL="182880" indent="-182880">
              <a:lnSpc>
                <a:spcPct val="100000"/>
              </a:lnSpc>
              <a:spcAft>
                <a:spcPts val="0"/>
              </a:spcAft>
              <a:buFont typeface="Arial" panose="020B0604020202020204" pitchFamily="34" charset="0"/>
              <a:buChar char="•"/>
            </a:pPr>
            <a:r>
              <a:rPr lang="en-US" dirty="0"/>
              <a:t>Supervisors must ensure equity when evaluating the operational need for telecommuting arrangements.</a:t>
            </a:r>
          </a:p>
          <a:p>
            <a:pPr marL="182880" indent="-182880">
              <a:lnSpc>
                <a:spcPct val="100000"/>
              </a:lnSpc>
              <a:spcAft>
                <a:spcPts val="0"/>
              </a:spcAft>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02416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4E7-A6AA-4BAC-B33F-6A5A20592856}"/>
              </a:ext>
            </a:extLst>
          </p:cNvPr>
          <p:cNvSpPr>
            <a:spLocks noGrp="1"/>
          </p:cNvSpPr>
          <p:nvPr>
            <p:ph type="title"/>
          </p:nvPr>
        </p:nvSpPr>
        <p:spPr/>
        <p:txBody>
          <a:bodyPr/>
          <a:lstStyle/>
          <a:p>
            <a:r>
              <a:rPr lang="en-US" dirty="0"/>
              <a:t>Application Process</a:t>
            </a:r>
          </a:p>
        </p:txBody>
      </p:sp>
      <p:sp>
        <p:nvSpPr>
          <p:cNvPr id="3" name="Content Placeholder 2">
            <a:extLst>
              <a:ext uri="{FF2B5EF4-FFF2-40B4-BE49-F238E27FC236}">
                <a16:creationId xmlns:a16="http://schemas.microsoft.com/office/drawing/2014/main" id="{99D5AAC7-1E21-4768-9C58-7C0CE3A5E95A}"/>
              </a:ext>
            </a:extLst>
          </p:cNvPr>
          <p:cNvSpPr>
            <a:spLocks noGrp="1"/>
          </p:cNvSpPr>
          <p:nvPr>
            <p:ph idx="1"/>
          </p:nvPr>
        </p:nvSpPr>
        <p:spPr/>
        <p:txBody>
          <a:bodyPr>
            <a:normAutofit lnSpcReduction="10000"/>
          </a:bodyPr>
          <a:lstStyle/>
          <a:p>
            <a:pPr marL="182880" indent="-182880">
              <a:lnSpc>
                <a:spcPct val="100000"/>
              </a:lnSpc>
              <a:spcAft>
                <a:spcPts val="0"/>
              </a:spcAft>
              <a:buFont typeface="Arial" panose="020B0604020202020204" pitchFamily="34" charset="0"/>
              <a:buChar char="•"/>
            </a:pPr>
            <a:r>
              <a:rPr lang="en-US" dirty="0"/>
              <a:t>Employees are encouraged to discuss their interest in participating with their supervisor prior to submitting an application.</a:t>
            </a:r>
          </a:p>
          <a:p>
            <a:pPr marL="182880" indent="-182880">
              <a:lnSpc>
                <a:spcPct val="100000"/>
              </a:lnSpc>
              <a:spcAft>
                <a:spcPts val="0"/>
              </a:spcAft>
              <a:buFont typeface="Arial" panose="020B0604020202020204" pitchFamily="34" charset="0"/>
              <a:buChar char="•"/>
            </a:pPr>
            <a:r>
              <a:rPr lang="en-US" dirty="0"/>
              <a:t>Employees may submit an application beginning September 15 and shall review the SUNY Workplace Flexibility and Telecommuting Policy. </a:t>
            </a:r>
          </a:p>
          <a:p>
            <a:pPr marL="182880" indent="-182880">
              <a:lnSpc>
                <a:spcPct val="100000"/>
              </a:lnSpc>
              <a:spcAft>
                <a:spcPts val="0"/>
              </a:spcAft>
              <a:buFont typeface="Arial" panose="020B0604020202020204" pitchFamily="34" charset="0"/>
              <a:buChar char="•"/>
            </a:pPr>
            <a:r>
              <a:rPr lang="en-US" dirty="0"/>
              <a:t>Applications to participate must be evaluated, reviewed, documented, and approved by the supervisor, department head, and Cabinet member.</a:t>
            </a:r>
          </a:p>
          <a:p>
            <a:pPr marL="182880" indent="-182880">
              <a:lnSpc>
                <a:spcPct val="100000"/>
              </a:lnSpc>
              <a:spcAft>
                <a:spcPts val="0"/>
              </a:spcAft>
              <a:buFont typeface="Arial" panose="020B0604020202020204" pitchFamily="34" charset="0"/>
              <a:buChar char="•"/>
            </a:pPr>
            <a:r>
              <a:rPr lang="en-US" dirty="0"/>
              <a:t>All approved requests will be forwarded to HR for tracking. HR will provide confirmation to the employee to begin arrangement.</a:t>
            </a:r>
          </a:p>
          <a:p>
            <a:pPr marL="182880" indent="-182880">
              <a:lnSpc>
                <a:spcPct val="100000"/>
              </a:lnSpc>
              <a:spcAft>
                <a:spcPts val="0"/>
              </a:spcAft>
              <a:buFont typeface="Arial" panose="020B0604020202020204" pitchFamily="34" charset="0"/>
              <a:buChar char="•"/>
            </a:pPr>
            <a:r>
              <a:rPr lang="en-US" dirty="0"/>
              <a:t>Telecommuting work arrangements shall not commence until it has received written final approval.</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4146936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63146-4D1B-481E-B151-659E7EB867D2}"/>
              </a:ext>
            </a:extLst>
          </p:cNvPr>
          <p:cNvSpPr>
            <a:spLocks noGrp="1"/>
          </p:cNvSpPr>
          <p:nvPr>
            <p:ph type="title"/>
          </p:nvPr>
        </p:nvSpPr>
        <p:spPr/>
        <p:txBody>
          <a:bodyPr/>
          <a:lstStyle/>
          <a:p>
            <a:r>
              <a:rPr lang="en-US" dirty="0"/>
              <a:t>Application Approved</a:t>
            </a:r>
          </a:p>
        </p:txBody>
      </p:sp>
      <p:sp>
        <p:nvSpPr>
          <p:cNvPr id="3" name="Content Placeholder 2">
            <a:extLst>
              <a:ext uri="{FF2B5EF4-FFF2-40B4-BE49-F238E27FC236}">
                <a16:creationId xmlns:a16="http://schemas.microsoft.com/office/drawing/2014/main" id="{81096E20-86C4-4173-B4FD-325E6361AB26}"/>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HR will provide confirmation to the employee to begin arrangement.</a:t>
            </a:r>
          </a:p>
          <a:p>
            <a:pPr marL="182880" indent="-182880">
              <a:lnSpc>
                <a:spcPct val="100000"/>
              </a:lnSpc>
              <a:spcAft>
                <a:spcPts val="0"/>
              </a:spcAft>
              <a:buFont typeface="Arial" panose="020B0604020202020204" pitchFamily="34" charset="0"/>
              <a:buChar char="•"/>
            </a:pPr>
            <a:r>
              <a:rPr lang="en-US" dirty="0"/>
              <a:t>Telecommuting arrangements may be modified, cancelled, or suspended at any time by management, in consultation with HR.</a:t>
            </a:r>
          </a:p>
          <a:p>
            <a:pPr marL="182880" indent="-182880">
              <a:lnSpc>
                <a:spcPct val="100000"/>
              </a:lnSpc>
              <a:spcAft>
                <a:spcPts val="0"/>
              </a:spcAft>
              <a:buFont typeface="Arial" panose="020B0604020202020204" pitchFamily="34" charset="0"/>
              <a:buChar char="•"/>
            </a:pPr>
            <a:r>
              <a:rPr lang="en-US" dirty="0"/>
              <a:t>Employees must submit to their immediate supervisor Telecommuting Program Biweekly Progress Reports describing work completed while telecommuting. Failure to do so will result in cancellation of their telecommuting arrangement.</a:t>
            </a:r>
          </a:p>
          <a:p>
            <a:pPr marL="182880" indent="-182880">
              <a:lnSpc>
                <a:spcPct val="100000"/>
              </a:lnSpc>
              <a:spcAft>
                <a:spcPts val="0"/>
              </a:spcAft>
              <a:buFont typeface="Arial" panose="020B0604020202020204" pitchFamily="34" charset="0"/>
              <a:buChar char="•"/>
            </a:pPr>
            <a:r>
              <a:rPr lang="en-US" dirty="0"/>
              <a:t>Employee can be expected to be on campus on a day that is scheduled for remote work and they do not have to receive another day remote in exchange.</a:t>
            </a:r>
          </a:p>
          <a:p>
            <a:pPr marL="182880" indent="-182880">
              <a:lnSpc>
                <a:spcPct val="100000"/>
              </a:lnSpc>
              <a:spcAft>
                <a:spcPts val="0"/>
              </a:spcAft>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8291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0F4E7-A6AA-4BAC-B33F-6A5A20592856}"/>
              </a:ext>
            </a:extLst>
          </p:cNvPr>
          <p:cNvSpPr>
            <a:spLocks noGrp="1"/>
          </p:cNvSpPr>
          <p:nvPr>
            <p:ph type="title"/>
          </p:nvPr>
        </p:nvSpPr>
        <p:spPr/>
        <p:txBody>
          <a:bodyPr/>
          <a:lstStyle/>
          <a:p>
            <a:r>
              <a:rPr lang="en-US" dirty="0"/>
              <a:t>Application Denied</a:t>
            </a:r>
          </a:p>
        </p:txBody>
      </p:sp>
      <p:sp>
        <p:nvSpPr>
          <p:cNvPr id="3" name="Content Placeholder 2">
            <a:extLst>
              <a:ext uri="{FF2B5EF4-FFF2-40B4-BE49-F238E27FC236}">
                <a16:creationId xmlns:a16="http://schemas.microsoft.com/office/drawing/2014/main" id="{99D5AAC7-1E21-4768-9C58-7C0CE3A5E95A}"/>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If an application is denied, an explanation of the basis for the denial will be provided to the employee. </a:t>
            </a:r>
          </a:p>
          <a:p>
            <a:pPr marL="182880" indent="-182880">
              <a:lnSpc>
                <a:spcPct val="100000"/>
              </a:lnSpc>
              <a:spcAft>
                <a:spcPts val="0"/>
              </a:spcAft>
              <a:buFont typeface="Arial" panose="020B0604020202020204" pitchFamily="34" charset="0"/>
              <a:buChar char="•"/>
            </a:pPr>
            <a:r>
              <a:rPr lang="en-US" dirty="0"/>
              <a:t>Employees may appeal to HR in writing within 7 calendar days following receipt of the denial. Appeals shall state the reasons for disagreement with management’s determination.</a:t>
            </a:r>
          </a:p>
          <a:p>
            <a:pPr marL="182880" indent="-182880">
              <a:lnSpc>
                <a:spcPct val="100000"/>
              </a:lnSpc>
              <a:spcAft>
                <a:spcPts val="0"/>
              </a:spcAft>
              <a:buFont typeface="Arial" panose="020B0604020202020204" pitchFamily="34" charset="0"/>
              <a:buChar char="•"/>
            </a:pPr>
            <a:r>
              <a:rPr lang="en-US" dirty="0"/>
              <a:t>The policy does not support medical or leave requests. There is a separate process for such requests.</a:t>
            </a:r>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a:p>
            <a:pPr marL="182880" indent="-182880">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3537392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5318-23DD-4990-9FE1-8A7B7A830E2D}"/>
              </a:ext>
            </a:extLst>
          </p:cNvPr>
          <p:cNvSpPr>
            <a:spLocks noGrp="1"/>
          </p:cNvSpPr>
          <p:nvPr>
            <p:ph type="title"/>
          </p:nvPr>
        </p:nvSpPr>
        <p:spPr/>
        <p:txBody>
          <a:bodyPr/>
          <a:lstStyle/>
          <a:p>
            <a:r>
              <a:rPr lang="en-US" dirty="0"/>
              <a:t>Supervisor Considerations</a:t>
            </a:r>
          </a:p>
        </p:txBody>
      </p:sp>
      <p:sp>
        <p:nvSpPr>
          <p:cNvPr id="3" name="Content Placeholder 2">
            <a:extLst>
              <a:ext uri="{FF2B5EF4-FFF2-40B4-BE49-F238E27FC236}">
                <a16:creationId xmlns:a16="http://schemas.microsoft.com/office/drawing/2014/main" id="{C5D5C100-771B-4DB6-922F-35201C2EF710}"/>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The proposed telecommuting work does not require in-person student or constituent interaction, classroom presence, and the work is typically performed away from the end customer (i.e., student).</a:t>
            </a:r>
          </a:p>
          <a:p>
            <a:pPr marL="182880" indent="-182880">
              <a:lnSpc>
                <a:spcPct val="100000"/>
              </a:lnSpc>
              <a:spcAft>
                <a:spcPts val="0"/>
              </a:spcAft>
              <a:buFont typeface="Arial" panose="020B0604020202020204" pitchFamily="34" charset="0"/>
              <a:buChar char="•"/>
            </a:pPr>
            <a:r>
              <a:rPr lang="en-US" dirty="0"/>
              <a:t>The work can be performed as effectively from a telecommuting location as a campus location.</a:t>
            </a:r>
          </a:p>
          <a:p>
            <a:pPr marL="182880" indent="-182880">
              <a:lnSpc>
                <a:spcPct val="100000"/>
              </a:lnSpc>
              <a:spcAft>
                <a:spcPts val="0"/>
              </a:spcAft>
              <a:buFont typeface="Arial" panose="020B0604020202020204" pitchFamily="34" charset="0"/>
              <a:buChar char="•"/>
            </a:pPr>
            <a:r>
              <a:rPr lang="en-US" dirty="0"/>
              <a:t>The telecommuting arrangement does not necessitate the transfer of work which increases the workload to co-workers on campus.</a:t>
            </a:r>
          </a:p>
          <a:p>
            <a:pPr marL="182880" indent="-182880">
              <a:lnSpc>
                <a:spcPct val="100000"/>
              </a:lnSpc>
              <a:spcAft>
                <a:spcPts val="0"/>
              </a:spcAft>
              <a:buFont typeface="Arial" panose="020B0604020202020204" pitchFamily="34" charset="0"/>
              <a:buChar char="•"/>
            </a:pPr>
            <a:r>
              <a:rPr lang="en-US" dirty="0"/>
              <a:t>The assignments completed in the telecommuting location are consistent with the employee’s performance program and scope of responsibilities, or job description based on civil service title.</a:t>
            </a:r>
          </a:p>
          <a:p>
            <a:pPr marL="0" indent="0">
              <a:buNone/>
            </a:pPr>
            <a:endParaRPr lang="en-US" dirty="0"/>
          </a:p>
        </p:txBody>
      </p:sp>
    </p:spTree>
    <p:extLst>
      <p:ext uri="{BB962C8B-B14F-4D97-AF65-F5344CB8AC3E}">
        <p14:creationId xmlns:p14="http://schemas.microsoft.com/office/powerpoint/2010/main" val="352239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5318-23DD-4990-9FE1-8A7B7A830E2D}"/>
              </a:ext>
            </a:extLst>
          </p:cNvPr>
          <p:cNvSpPr>
            <a:spLocks noGrp="1"/>
          </p:cNvSpPr>
          <p:nvPr>
            <p:ph type="title"/>
          </p:nvPr>
        </p:nvSpPr>
        <p:spPr/>
        <p:txBody>
          <a:bodyPr/>
          <a:lstStyle/>
          <a:p>
            <a:r>
              <a:rPr lang="en-US" dirty="0"/>
              <a:t>Supervisor Considerations</a:t>
            </a:r>
          </a:p>
        </p:txBody>
      </p:sp>
      <p:sp>
        <p:nvSpPr>
          <p:cNvPr id="3" name="Content Placeholder 2">
            <a:extLst>
              <a:ext uri="{FF2B5EF4-FFF2-40B4-BE49-F238E27FC236}">
                <a16:creationId xmlns:a16="http://schemas.microsoft.com/office/drawing/2014/main" id="{C5D5C100-771B-4DB6-922F-35201C2EF710}"/>
              </a:ext>
            </a:extLst>
          </p:cNvPr>
          <p:cNvSpPr>
            <a:spLocks noGrp="1"/>
          </p:cNvSpPr>
          <p:nvPr>
            <p:ph idx="1"/>
          </p:nvPr>
        </p:nvSpPr>
        <p:spPr/>
        <p:txBody>
          <a:bodyPr>
            <a:normAutofit/>
          </a:bodyPr>
          <a:lstStyle/>
          <a:p>
            <a:pPr marL="182880" indent="-182880">
              <a:lnSpc>
                <a:spcPct val="100000"/>
              </a:lnSpc>
              <a:spcAft>
                <a:spcPts val="0"/>
              </a:spcAft>
              <a:buFont typeface="Arial" panose="020B0604020202020204" pitchFamily="34" charset="0"/>
              <a:buChar char="•"/>
            </a:pPr>
            <a:r>
              <a:rPr lang="en-US" dirty="0"/>
              <a:t>Key performance metrics such as quality of work products, quantity of work produced, response time/turnaround time, level of service, etc. are measurable and are routinely measured and assessed consistent with the employee’s regular professional obligation or job description.</a:t>
            </a:r>
          </a:p>
          <a:p>
            <a:pPr marL="182880" indent="-182880">
              <a:lnSpc>
                <a:spcPct val="100000"/>
              </a:lnSpc>
              <a:spcAft>
                <a:spcPts val="0"/>
              </a:spcAft>
              <a:buFont typeface="Arial" panose="020B0604020202020204" pitchFamily="34" charset="0"/>
              <a:buChar char="•"/>
            </a:pPr>
            <a:r>
              <a:rPr lang="en-US" dirty="0"/>
              <a:t>The immediate supervisor is accountable for communicating performance expectations, monitoring and measuring performance, providing ongoing performance feedback and formally addressing performance issues.</a:t>
            </a:r>
          </a:p>
          <a:p>
            <a:pPr marL="182880" indent="-182880">
              <a:lnSpc>
                <a:spcPct val="100000"/>
              </a:lnSpc>
              <a:spcAft>
                <a:spcPts val="0"/>
              </a:spcAft>
              <a:buFont typeface="Arial" panose="020B0604020202020204" pitchFamily="34" charset="0"/>
              <a:buChar char="•"/>
            </a:pPr>
            <a:r>
              <a:rPr lang="en-US" dirty="0"/>
              <a:t>Telecommuting arrangements are reviewed for effectiveness on an ongoing basis and in conjunction with the ongoing assessment of the employee’s performance.</a:t>
            </a:r>
          </a:p>
          <a:p>
            <a:pPr marL="0" indent="0">
              <a:buNone/>
            </a:pPr>
            <a:endParaRPr lang="en-US" dirty="0"/>
          </a:p>
        </p:txBody>
      </p:sp>
    </p:spTree>
    <p:extLst>
      <p:ext uri="{BB962C8B-B14F-4D97-AF65-F5344CB8AC3E}">
        <p14:creationId xmlns:p14="http://schemas.microsoft.com/office/powerpoint/2010/main" val="4220528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60A8-9346-4E22-B6A3-B20FA6BBBAB1}"/>
              </a:ext>
            </a:extLst>
          </p:cNvPr>
          <p:cNvSpPr>
            <a:spLocks noGrp="1"/>
          </p:cNvSpPr>
          <p:nvPr>
            <p:ph type="title"/>
          </p:nvPr>
        </p:nvSpPr>
        <p:spPr/>
        <p:txBody>
          <a:bodyPr/>
          <a:lstStyle/>
          <a:p>
            <a:r>
              <a:rPr lang="en-US" dirty="0"/>
              <a:t>For Employees</a:t>
            </a:r>
          </a:p>
        </p:txBody>
      </p:sp>
      <p:sp>
        <p:nvSpPr>
          <p:cNvPr id="3" name="Content Placeholder 2">
            <a:extLst>
              <a:ext uri="{FF2B5EF4-FFF2-40B4-BE49-F238E27FC236}">
                <a16:creationId xmlns:a16="http://schemas.microsoft.com/office/drawing/2014/main" id="{922BF899-4306-4F99-95E9-42E31BBCA574}"/>
              </a:ext>
            </a:extLst>
          </p:cNvPr>
          <p:cNvSpPr>
            <a:spLocks noGrp="1"/>
          </p:cNvSpPr>
          <p:nvPr>
            <p:ph idx="1"/>
          </p:nvPr>
        </p:nvSpPr>
        <p:spPr>
          <a:xfrm>
            <a:off x="822959" y="1845734"/>
            <a:ext cx="7543801" cy="4257354"/>
          </a:xfrm>
        </p:spPr>
        <p:txBody>
          <a:bodyPr>
            <a:normAutofit fontScale="92500" lnSpcReduction="10000"/>
          </a:bodyPr>
          <a:lstStyle/>
          <a:p>
            <a:pPr marL="0" indent="0">
              <a:lnSpc>
                <a:spcPct val="100000"/>
              </a:lnSpc>
              <a:spcAft>
                <a:spcPts val="0"/>
              </a:spcAft>
              <a:buNone/>
            </a:pPr>
            <a:r>
              <a:rPr lang="en-US" dirty="0"/>
              <a:t>Prepare for a meeting with your supervisor:</a:t>
            </a:r>
            <a:endParaRPr lang="en-US" sz="2200" dirty="0"/>
          </a:p>
          <a:p>
            <a:pPr marL="182880" indent="-182880">
              <a:lnSpc>
                <a:spcPct val="120000"/>
              </a:lnSpc>
              <a:spcAft>
                <a:spcPts val="0"/>
              </a:spcAft>
              <a:buFont typeface="Arial" panose="020B0604020202020204" pitchFamily="34" charset="0"/>
              <a:buChar char="•"/>
            </a:pPr>
            <a:r>
              <a:rPr lang="en-US" dirty="0"/>
              <a:t>Read the Flexibility and Telecommuting Policy</a:t>
            </a:r>
          </a:p>
          <a:p>
            <a:pPr marL="182880" indent="-182880">
              <a:lnSpc>
                <a:spcPct val="120000"/>
              </a:lnSpc>
              <a:spcAft>
                <a:spcPts val="0"/>
              </a:spcAft>
              <a:buFont typeface="Arial" panose="020B0604020202020204" pitchFamily="34" charset="0"/>
              <a:buChar char="•"/>
            </a:pPr>
            <a:r>
              <a:rPr lang="en-US" dirty="0"/>
              <a:t>Ask yourself if remote work is realistic or permissible for your type of work</a:t>
            </a:r>
          </a:p>
          <a:p>
            <a:pPr marL="182880" indent="-182880">
              <a:lnSpc>
                <a:spcPct val="120000"/>
              </a:lnSpc>
              <a:spcAft>
                <a:spcPts val="0"/>
              </a:spcAft>
              <a:buFont typeface="Arial" panose="020B0604020202020204" pitchFamily="34" charset="0"/>
              <a:buChar char="•"/>
            </a:pPr>
            <a:r>
              <a:rPr lang="en-US" dirty="0"/>
              <a:t>Note remote work is a privilege and not an entitlement or guarantee</a:t>
            </a:r>
          </a:p>
          <a:p>
            <a:pPr marL="182880" indent="-182880">
              <a:lnSpc>
                <a:spcPct val="120000"/>
              </a:lnSpc>
              <a:spcAft>
                <a:spcPts val="0"/>
              </a:spcAft>
              <a:buFont typeface="Arial" panose="020B0604020202020204" pitchFamily="34" charset="0"/>
              <a:buChar char="•"/>
            </a:pPr>
            <a:r>
              <a:rPr lang="en-US" dirty="0"/>
              <a:t>Schedule consistency is required and you must continue to meet your professional obligations</a:t>
            </a:r>
          </a:p>
          <a:p>
            <a:pPr marL="182880" indent="-182880">
              <a:lnSpc>
                <a:spcPct val="120000"/>
              </a:lnSpc>
              <a:spcAft>
                <a:spcPts val="0"/>
              </a:spcAft>
              <a:buFont typeface="Arial" panose="020B0604020202020204" pitchFamily="34" charset="0"/>
              <a:buChar char="•"/>
            </a:pPr>
            <a:r>
              <a:rPr lang="en-US" dirty="0"/>
              <a:t>Your performance will determine if the agreement continues. You must submit the Telecommuting Program Biweekly Progress Reports describing work completed while telecommuting. Failure to do so will result in cancellation of their telecommuting arrangement</a:t>
            </a:r>
          </a:p>
          <a:p>
            <a:pPr marL="182880" indent="-182880">
              <a:lnSpc>
                <a:spcPct val="120000"/>
              </a:lnSpc>
              <a:spcAft>
                <a:spcPts val="0"/>
              </a:spcAft>
              <a:buFont typeface="Arial" panose="020B0604020202020204" pitchFamily="34" charset="0"/>
              <a:buChar char="•"/>
            </a:pPr>
            <a:endParaRPr lang="en-US" dirty="0"/>
          </a:p>
          <a:p>
            <a:pPr marL="182880" indent="-182880">
              <a:lnSpc>
                <a:spcPct val="120000"/>
              </a:lnSpc>
              <a:spcAft>
                <a:spcPts val="0"/>
              </a:spcAft>
              <a:buFont typeface="Arial" panose="020B0604020202020204" pitchFamily="34" charset="0"/>
              <a:buChar char="•"/>
            </a:pPr>
            <a:endParaRPr lang="en-US" dirty="0"/>
          </a:p>
          <a:p>
            <a:pPr marL="475488" lvl="1">
              <a:lnSpc>
                <a:spcPct val="100000"/>
              </a:lnSpc>
              <a:spcAft>
                <a:spcPts val="0"/>
              </a:spcAft>
              <a:buFont typeface="Arial" panose="020B0604020202020204" pitchFamily="34" charset="0"/>
              <a:buChar char="•"/>
            </a:pPr>
            <a:endParaRPr lang="en-US" dirty="0"/>
          </a:p>
        </p:txBody>
      </p:sp>
    </p:spTree>
    <p:extLst>
      <p:ext uri="{BB962C8B-B14F-4D97-AF65-F5344CB8AC3E}">
        <p14:creationId xmlns:p14="http://schemas.microsoft.com/office/powerpoint/2010/main" val="71685380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68757E07DA88428216D33BFF2E297C" ma:contentTypeVersion="17" ma:contentTypeDescription="Create a new document." ma:contentTypeScope="" ma:versionID="97d9c339ba535a2ef321e6f2fd721c44">
  <xsd:schema xmlns:xsd="http://www.w3.org/2001/XMLSchema" xmlns:xs="http://www.w3.org/2001/XMLSchema" xmlns:p="http://schemas.microsoft.com/office/2006/metadata/properties" xmlns:ns2="8c953017-42d9-40c1-b7fd-7f90b23dfa95" xmlns:ns3="65cd2474-bc9a-4ada-8bc1-11889f43f8f4" targetNamespace="http://schemas.microsoft.com/office/2006/metadata/properties" ma:root="true" ma:fieldsID="7100c6157a0be292a404718286ce5e82" ns2:_="" ns3:_="">
    <xsd:import namespace="8c953017-42d9-40c1-b7fd-7f90b23dfa95"/>
    <xsd:import namespace="65cd2474-bc9a-4ada-8bc1-11889f43f8f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953017-42d9-40c1-b7fd-7f90b23dfa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ServiceLocation" ma:index="22" nillable="true" ma:displayName="Location" ma:description="" ma:indexed="true" ma:internalName="MediaServiceLocation" ma:readOnly="true">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5cd2474-bc9a-4ada-8bc1-11889f43f8f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eb13dc8-9b35-40e4-bf36-24b70dc9ece0}" ma:internalName="TaxCatchAll" ma:showField="CatchAllData" ma:web="65cd2474-bc9a-4ada-8bc1-11889f43f8f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c953017-42d9-40c1-b7fd-7f90b23dfa95">
      <Terms xmlns="http://schemas.microsoft.com/office/infopath/2007/PartnerControls"/>
    </lcf76f155ced4ddcb4097134ff3c332f>
    <TaxCatchAll xmlns="65cd2474-bc9a-4ada-8bc1-11889f43f8f4" xsi:nil="true"/>
  </documentManagement>
</p:properties>
</file>

<file path=customXml/itemProps1.xml><?xml version="1.0" encoding="utf-8"?>
<ds:datastoreItem xmlns:ds="http://schemas.openxmlformats.org/officeDocument/2006/customXml" ds:itemID="{8CDDADEB-6EDA-4BB8-ADDD-3DA2C837DA0C}"/>
</file>

<file path=customXml/itemProps2.xml><?xml version="1.0" encoding="utf-8"?>
<ds:datastoreItem xmlns:ds="http://schemas.openxmlformats.org/officeDocument/2006/customXml" ds:itemID="{34C68A83-90CA-4C57-AA51-2914024570F4}"/>
</file>

<file path=customXml/itemProps3.xml><?xml version="1.0" encoding="utf-8"?>
<ds:datastoreItem xmlns:ds="http://schemas.openxmlformats.org/officeDocument/2006/customXml" ds:itemID="{F43A4683-E977-49B5-991B-68CF55E9FBC0}"/>
</file>

<file path=docProps/app.xml><?xml version="1.0" encoding="utf-8"?>
<Properties xmlns="http://schemas.openxmlformats.org/officeDocument/2006/extended-properties" xmlns:vt="http://schemas.openxmlformats.org/officeDocument/2006/docPropsVTypes">
  <Template>Retrospect</Template>
  <TotalTime>373</TotalTime>
  <Words>1262</Words>
  <Application>Microsoft Office PowerPoint</Application>
  <PresentationFormat>On-screen Show (4:3)</PresentationFormat>
  <Paragraphs>91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Retrospect</vt:lpstr>
      <vt:lpstr>SUNY Workplace Flexibility and Telecommuting</vt:lpstr>
      <vt:lpstr>Policy Overview</vt:lpstr>
      <vt:lpstr>Policy Overview</vt:lpstr>
      <vt:lpstr>Application Process</vt:lpstr>
      <vt:lpstr>Application Approved</vt:lpstr>
      <vt:lpstr>Application Denied</vt:lpstr>
      <vt:lpstr>Supervisor Considerations</vt:lpstr>
      <vt:lpstr>Supervisor Considerations</vt:lpstr>
      <vt:lpstr>For Employees</vt:lpstr>
      <vt:lpstr>For Employees</vt:lpstr>
      <vt:lpstr>For Employees</vt:lpstr>
      <vt:lpstr>For Employees</vt:lpstr>
      <vt:lpstr>For Employees</vt:lpstr>
      <vt:lpstr>Application Approved – Employee Protocol</vt:lpstr>
      <vt:lpstr>Application Approved – Employee Protocol</vt:lpstr>
      <vt:lpstr>Documents and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SUNY Workplace Flexibility and Telecommuting</dc:title>
  <dc:creator>Kawaler, Lydia</dc:creator>
  <cp:lastModifiedBy>Kawaler, Lydia</cp:lastModifiedBy>
  <cp:revision>90</cp:revision>
  <cp:lastPrinted>2021-09-02T16:58:48Z</cp:lastPrinted>
  <dcterms:created xsi:type="dcterms:W3CDTF">2021-09-01T15:36:01Z</dcterms:created>
  <dcterms:modified xsi:type="dcterms:W3CDTF">2021-12-27T15:10:38Z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0x0101007968757E07DA88428216D33BFF2E297C</vt:lpwstr>
  </property>
  <property fmtid="{D5CDD505-2E9C-101B-9397-08002B2CF9AE}" pid="3" name="Order">
    <vt:r8>289600</vt:r8>
  </property>
</Properties>
</file>