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59" r:id="rId6"/>
    <p:sldId id="264" r:id="rId7"/>
    <p:sldId id="260" r:id="rId8"/>
    <p:sldId id="261" r:id="rId9"/>
    <p:sldId id="265" r:id="rId10"/>
    <p:sldId id="266" r:id="rId11"/>
    <p:sldId id="267" r:id="rId12"/>
    <p:sldId id="268" r:id="rId13"/>
    <p:sldId id="269" r:id="rId14"/>
    <p:sldId id="271" r:id="rId15"/>
    <p:sldId id="27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90943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2562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4542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31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2961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722206-84FC-4548-A84F-337963EF609F}"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1604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722206-84FC-4548-A84F-337963EF609F}"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58382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722206-84FC-4548-A84F-337963EF609F}" type="datetimeFigureOut">
              <a:rPr lang="en-US" smtClean="0"/>
              <a:t>12/27/2021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36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CB25F6-CEFE-47EF-ABD8-036C6ED1F613}" type="slidenum">
              <a:rPr lang="en-US" smtClean="0"/>
              <a:t>‹#›</a:t>
            </a:fld>
            <a:endParaRPr lang="en-US"/>
          </a:p>
        </p:txBody>
      </p:sp>
    </p:spTree>
    <p:extLst>
      <p:ext uri="{BB962C8B-B14F-4D97-AF65-F5344CB8AC3E}">
        <p14:creationId xmlns:p14="http://schemas.microsoft.com/office/powerpoint/2010/main" val="251196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3640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F722206-84FC-4548-A84F-337963EF609F}" type="datetimeFigureOut">
              <a:rPr lang="en-US" smtClean="0"/>
              <a:t>12/27/2021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BCB25F6-CEFE-47EF-ABD8-036C6ED1F61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82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KAWALEL@Buffalo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DA700-1332-45B3-AC0A-E6D924EA2CF7}"/>
              </a:ext>
            </a:extLst>
          </p:cNvPr>
          <p:cNvSpPr>
            <a:spLocks noGrp="1"/>
          </p:cNvSpPr>
          <p:nvPr>
            <p:ph type="ctrTitle"/>
          </p:nvPr>
        </p:nvSpPr>
        <p:spPr>
          <a:xfrm>
            <a:off x="3967315" y="639097"/>
            <a:ext cx="4689988" cy="3686015"/>
          </a:xfrm>
        </p:spPr>
        <p:txBody>
          <a:bodyPr>
            <a:normAutofit/>
          </a:bodyPr>
          <a:lstStyle/>
          <a:p>
            <a:r>
              <a:rPr lang="en-US" sz="5600" dirty="0"/>
              <a:t>SUNY Workplace</a:t>
            </a:r>
            <a:br>
              <a:rPr lang="en-US" sz="5600" dirty="0"/>
            </a:br>
            <a:r>
              <a:rPr lang="en-US" sz="5600" dirty="0"/>
              <a:t>Flexibility and Telecommuting</a:t>
            </a:r>
          </a:p>
        </p:txBody>
      </p:sp>
      <p:sp>
        <p:nvSpPr>
          <p:cNvPr id="3" name="Subtitle 2">
            <a:extLst>
              <a:ext uri="{FF2B5EF4-FFF2-40B4-BE49-F238E27FC236}">
                <a16:creationId xmlns:a16="http://schemas.microsoft.com/office/drawing/2014/main" id="{408B6A0D-314B-42B6-BC10-372B13C85EA7}"/>
              </a:ext>
            </a:extLst>
          </p:cNvPr>
          <p:cNvSpPr>
            <a:spLocks noGrp="1"/>
          </p:cNvSpPr>
          <p:nvPr>
            <p:ph type="subTitle" idx="1"/>
          </p:nvPr>
        </p:nvSpPr>
        <p:spPr>
          <a:xfrm>
            <a:off x="3967314" y="4455621"/>
            <a:ext cx="4702011" cy="1238616"/>
          </a:xfrm>
        </p:spPr>
        <p:txBody>
          <a:bodyPr>
            <a:normAutofit/>
          </a:bodyPr>
          <a:lstStyle/>
          <a:p>
            <a:r>
              <a:rPr lang="en-US">
                <a:solidFill>
                  <a:schemeClr val="tx1">
                    <a:lumMod val="85000"/>
                    <a:lumOff val="15000"/>
                  </a:schemeClr>
                </a:solidFill>
              </a:rPr>
              <a:t>Implementation of SUNY Policy Fall 2021</a:t>
            </a:r>
          </a:p>
        </p:txBody>
      </p:sp>
      <p:cxnSp>
        <p:nvCxnSpPr>
          <p:cNvPr id="12" name="Straight Connector 11">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85303" y="4343400"/>
            <a:ext cx="422708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5">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descr="Logo&#10;&#10;Description automatically generated">
            <a:extLst>
              <a:ext uri="{FF2B5EF4-FFF2-40B4-BE49-F238E27FC236}">
                <a16:creationId xmlns:a16="http://schemas.microsoft.com/office/drawing/2014/main" id="{5469CB87-F0D3-4085-B59E-1AF87488D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29" y="180754"/>
            <a:ext cx="2897570" cy="3659753"/>
          </a:xfrm>
          <a:prstGeom prst="rect">
            <a:avLst/>
          </a:prstGeom>
        </p:spPr>
      </p:pic>
    </p:spTree>
    <p:extLst>
      <p:ext uri="{BB962C8B-B14F-4D97-AF65-F5344CB8AC3E}">
        <p14:creationId xmlns:p14="http://schemas.microsoft.com/office/powerpoint/2010/main" val="187320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Ask team members to:</a:t>
            </a:r>
          </a:p>
          <a:p>
            <a:pPr marL="182880" indent="-182880">
              <a:lnSpc>
                <a:spcPct val="100000"/>
              </a:lnSpc>
              <a:spcAft>
                <a:spcPts val="0"/>
              </a:spcAft>
              <a:buFont typeface="Arial" panose="020B0604020202020204" pitchFamily="34" charset="0"/>
              <a:buChar char="•"/>
            </a:pPr>
            <a:r>
              <a:rPr lang="en-US" dirty="0"/>
              <a:t>Consider all the expectations and operational needs, including services provided to cross-divisional operational relationships</a:t>
            </a:r>
          </a:p>
          <a:p>
            <a:pPr marL="182880" indent="-182880">
              <a:lnSpc>
                <a:spcPct val="100000"/>
              </a:lnSpc>
              <a:spcAft>
                <a:spcPts val="0"/>
              </a:spcAft>
              <a:buFont typeface="Arial" panose="020B0604020202020204" pitchFamily="34" charset="0"/>
              <a:buChar char="•"/>
            </a:pPr>
            <a:r>
              <a:rPr lang="en-US" dirty="0"/>
              <a:t>Consider level of interest in applying</a:t>
            </a:r>
          </a:p>
          <a:p>
            <a:pPr marL="182880" indent="-182880">
              <a:lnSpc>
                <a:spcPct val="100000"/>
              </a:lnSpc>
              <a:spcAft>
                <a:spcPts val="0"/>
              </a:spcAft>
              <a:buFont typeface="Arial" panose="020B0604020202020204" pitchFamily="34" charset="0"/>
              <a:buChar char="•"/>
            </a:pPr>
            <a:r>
              <a:rPr lang="en-US" dirty="0"/>
              <a:t>Reflect on how effective they felt while working from home </a:t>
            </a:r>
          </a:p>
          <a:p>
            <a:pPr marL="182880" indent="-182880">
              <a:lnSpc>
                <a:spcPct val="100000"/>
              </a:lnSpc>
              <a:spcAft>
                <a:spcPts val="0"/>
              </a:spcAft>
              <a:buFont typeface="Arial" panose="020B0604020202020204" pitchFamily="34" charset="0"/>
              <a:buChar char="•"/>
            </a:pPr>
            <a:r>
              <a:rPr lang="en-US" dirty="0"/>
              <a:t>Meet one-on-one to discuss pros and cons before applying</a:t>
            </a:r>
          </a:p>
          <a:p>
            <a:pPr marL="182880" indent="-182880">
              <a:lnSpc>
                <a:spcPct val="100000"/>
              </a:lnSpc>
              <a:spcAft>
                <a:spcPts val="0"/>
              </a:spcAft>
              <a:buFont typeface="Arial" panose="020B0604020202020204" pitchFamily="34" charset="0"/>
              <a:buChar char="•"/>
            </a:pPr>
            <a:r>
              <a:rPr lang="en-US" dirty="0"/>
              <a:t>Be prepared with a draft work plan for remote work days</a:t>
            </a:r>
          </a:p>
        </p:txBody>
      </p:sp>
    </p:spTree>
    <p:extLst>
      <p:ext uri="{BB962C8B-B14F-4D97-AF65-F5344CB8AC3E}">
        <p14:creationId xmlns:p14="http://schemas.microsoft.com/office/powerpoint/2010/main" val="202049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During the team meeting:</a:t>
            </a:r>
          </a:p>
          <a:p>
            <a:pPr marL="182880" indent="-182880">
              <a:lnSpc>
                <a:spcPct val="100000"/>
              </a:lnSpc>
              <a:spcAft>
                <a:spcPts val="0"/>
              </a:spcAft>
              <a:buFont typeface="Arial" panose="020B0604020202020204" pitchFamily="34" charset="0"/>
              <a:buChar char="•"/>
            </a:pPr>
            <a:r>
              <a:rPr lang="en-US" dirty="0"/>
              <a:t>Listen to your team members and invite questions. Make note of unanswered questions and follow up</a:t>
            </a:r>
          </a:p>
          <a:p>
            <a:pPr marL="182880" indent="-182880">
              <a:lnSpc>
                <a:spcPct val="100000"/>
              </a:lnSpc>
              <a:spcAft>
                <a:spcPts val="0"/>
              </a:spcAft>
              <a:buFont typeface="Arial" panose="020B0604020202020204" pitchFamily="34" charset="0"/>
              <a:buChar char="•"/>
            </a:pPr>
            <a:r>
              <a:rPr lang="en-US" dirty="0"/>
              <a:t>Communicate the need to consider the team collectively before deciding about individual approvals, and consider services provided to cross-divisional operational relationships</a:t>
            </a:r>
          </a:p>
          <a:p>
            <a:pPr marL="182880" indent="-182880">
              <a:lnSpc>
                <a:spcPct val="100000"/>
              </a:lnSpc>
              <a:spcAft>
                <a:spcPts val="0"/>
              </a:spcAft>
              <a:buFont typeface="Arial" panose="020B0604020202020204" pitchFamily="34" charset="0"/>
              <a:buChar char="•"/>
            </a:pPr>
            <a:r>
              <a:rPr lang="en-US" dirty="0"/>
              <a:t>Remind team members that it is up to the discretion of the manager to implement and monitor how this policy is working for the team</a:t>
            </a:r>
          </a:p>
        </p:txBody>
      </p:sp>
    </p:spTree>
    <p:extLst>
      <p:ext uri="{BB962C8B-B14F-4D97-AF65-F5344CB8AC3E}">
        <p14:creationId xmlns:p14="http://schemas.microsoft.com/office/powerpoint/2010/main" val="184399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During the one-on-one employee meeting:</a:t>
            </a:r>
          </a:p>
          <a:p>
            <a:pPr marL="182880" indent="-182880">
              <a:lnSpc>
                <a:spcPct val="100000"/>
              </a:lnSpc>
              <a:spcAft>
                <a:spcPts val="0"/>
              </a:spcAft>
              <a:buFont typeface="Arial" panose="020B0604020202020204" pitchFamily="34" charset="0"/>
              <a:buChar char="•"/>
            </a:pPr>
            <a:r>
              <a:rPr lang="en-US" dirty="0"/>
              <a:t>Ask for their work plan and proposed schedule</a:t>
            </a:r>
          </a:p>
          <a:p>
            <a:pPr marL="182880" indent="-182880">
              <a:lnSpc>
                <a:spcPct val="100000"/>
              </a:lnSpc>
              <a:spcAft>
                <a:spcPts val="0"/>
              </a:spcAft>
              <a:buFont typeface="Arial" panose="020B0604020202020204" pitchFamily="34" charset="0"/>
              <a:buChar char="•"/>
            </a:pPr>
            <a:r>
              <a:rPr lang="en-US" dirty="0"/>
              <a:t>Share your initial thoughts on feasibility and concerns as appropriate</a:t>
            </a:r>
          </a:p>
          <a:p>
            <a:pPr marL="182880" indent="-182880">
              <a:lnSpc>
                <a:spcPct val="100000"/>
              </a:lnSpc>
              <a:spcAft>
                <a:spcPts val="0"/>
              </a:spcAft>
              <a:buFont typeface="Arial" panose="020B0604020202020204" pitchFamily="34" charset="0"/>
              <a:buChar char="•"/>
            </a:pPr>
            <a:r>
              <a:rPr lang="en-US" dirty="0"/>
              <a:t>Make suggestions to improve their plan or explore other flexible work arrangements that may work for the employee and team</a:t>
            </a:r>
          </a:p>
          <a:p>
            <a:pPr marL="182880" indent="-182880">
              <a:lnSpc>
                <a:spcPct val="100000"/>
              </a:lnSpc>
              <a:spcAft>
                <a:spcPts val="0"/>
              </a:spcAft>
              <a:buFont typeface="Arial" panose="020B0604020202020204" pitchFamily="34" charset="0"/>
              <a:buChar char="•"/>
            </a:pPr>
            <a:r>
              <a:rPr lang="en-US" dirty="0"/>
              <a:t>Remind employee that their request is one of many that need consideration prior to approval</a:t>
            </a:r>
          </a:p>
          <a:p>
            <a:pPr marL="182880" indent="-182880">
              <a:lnSpc>
                <a:spcPct val="100000"/>
              </a:lnSpc>
              <a:spcAft>
                <a:spcPts val="0"/>
              </a:spcAft>
              <a:buFont typeface="Arial" panose="020B0604020202020204" pitchFamily="34" charset="0"/>
              <a:buChar char="•"/>
            </a:pPr>
            <a:r>
              <a:rPr lang="en-US" dirty="0"/>
              <a:t>Be transparent about the process and next steps</a:t>
            </a:r>
          </a:p>
        </p:txBody>
      </p:sp>
    </p:spTree>
    <p:extLst>
      <p:ext uri="{BB962C8B-B14F-4D97-AF65-F5344CB8AC3E}">
        <p14:creationId xmlns:p14="http://schemas.microsoft.com/office/powerpoint/2010/main" val="127545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If the plan is approved:</a:t>
            </a:r>
          </a:p>
          <a:p>
            <a:pPr marL="182880" indent="-182880">
              <a:lnSpc>
                <a:spcPct val="100000"/>
              </a:lnSpc>
              <a:spcAft>
                <a:spcPts val="0"/>
              </a:spcAft>
              <a:buFont typeface="Arial" panose="020B0604020202020204" pitchFamily="34" charset="0"/>
              <a:buChar char="•"/>
            </a:pPr>
            <a:r>
              <a:rPr lang="en-US" dirty="0"/>
              <a:t>Remind employee that schedule consistency is required, and they must continue to meet their professional obligations</a:t>
            </a:r>
          </a:p>
          <a:p>
            <a:pPr marL="182880" indent="-182880">
              <a:lnSpc>
                <a:spcPct val="100000"/>
              </a:lnSpc>
              <a:spcAft>
                <a:spcPts val="0"/>
              </a:spcAft>
              <a:buFont typeface="Arial" panose="020B0604020202020204" pitchFamily="34" charset="0"/>
              <a:buChar char="•"/>
            </a:pPr>
            <a:r>
              <a:rPr lang="en-US" dirty="0"/>
              <a:t>Explain that the 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r>
              <a:rPr lang="en-US" dirty="0"/>
              <a:t>Remind employees that their performance will determine if the agreement continues. They must submit the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248327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Utilize the Telecommuting Program Biweekly Progress Reports:</a:t>
            </a:r>
          </a:p>
          <a:p>
            <a:pPr marL="182880" indent="-182880">
              <a:lnSpc>
                <a:spcPct val="100000"/>
              </a:lnSpc>
              <a:spcAft>
                <a:spcPts val="0"/>
              </a:spcAft>
              <a:buFont typeface="Arial" panose="020B0604020202020204" pitchFamily="34" charset="0"/>
              <a:buChar char="•"/>
            </a:pPr>
            <a:r>
              <a:rPr lang="en-US" dirty="0"/>
              <a:t>Provide feedback and guidance during your regular meetings with the employee</a:t>
            </a:r>
          </a:p>
          <a:p>
            <a:pPr marL="182880" indent="-182880">
              <a:lnSpc>
                <a:spcPct val="100000"/>
              </a:lnSpc>
              <a:spcAft>
                <a:spcPts val="0"/>
              </a:spcAft>
              <a:buFont typeface="Arial" panose="020B0604020202020204" pitchFamily="34" charset="0"/>
              <a:buChar char="•"/>
            </a:pPr>
            <a:r>
              <a:rPr lang="en-US" dirty="0"/>
              <a:t>Monitor the work accomplished on remote days</a:t>
            </a:r>
          </a:p>
          <a:p>
            <a:pPr marL="182880" indent="-182880">
              <a:lnSpc>
                <a:spcPct val="100000"/>
              </a:lnSpc>
              <a:spcAft>
                <a:spcPts val="0"/>
              </a:spcAft>
              <a:buFont typeface="Arial" panose="020B0604020202020204" pitchFamily="34" charset="0"/>
              <a:buChar char="•"/>
            </a:pPr>
            <a:r>
              <a:rPr lang="en-US" dirty="0"/>
              <a:t>Contact HR for guidance on any performance issues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19559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867CA-7A22-48ED-A6BB-2182D3328870}"/>
              </a:ext>
            </a:extLst>
          </p:cNvPr>
          <p:cNvSpPr>
            <a:spLocks noGrp="1"/>
          </p:cNvSpPr>
          <p:nvPr>
            <p:ph type="title"/>
          </p:nvPr>
        </p:nvSpPr>
        <p:spPr/>
        <p:txBody>
          <a:bodyPr/>
          <a:lstStyle/>
          <a:p>
            <a:r>
              <a:rPr lang="en-US" dirty="0"/>
              <a:t>Documents and Contact</a:t>
            </a:r>
          </a:p>
        </p:txBody>
      </p:sp>
      <p:sp>
        <p:nvSpPr>
          <p:cNvPr id="3" name="Content Placeholder 2">
            <a:extLst>
              <a:ext uri="{FF2B5EF4-FFF2-40B4-BE49-F238E27FC236}">
                <a16:creationId xmlns:a16="http://schemas.microsoft.com/office/drawing/2014/main" id="{F25C4AFC-9C69-4443-9447-01F52D57AC4B}"/>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SUNY Workplace Flexibility and Telecommuting Policy</a:t>
            </a:r>
          </a:p>
          <a:p>
            <a:pPr marL="182880" indent="-182880">
              <a:lnSpc>
                <a:spcPct val="100000"/>
              </a:lnSpc>
              <a:spcAft>
                <a:spcPts val="0"/>
              </a:spcAft>
              <a:buFont typeface="Arial" panose="020B0604020202020204" pitchFamily="34" charset="0"/>
              <a:buChar char="•"/>
            </a:pPr>
            <a:r>
              <a:rPr lang="en-US" dirty="0"/>
              <a:t>Application</a:t>
            </a:r>
          </a:p>
          <a:p>
            <a:pPr marL="182880" indent="-182880">
              <a:lnSpc>
                <a:spcPct val="100000"/>
              </a:lnSpc>
              <a:spcAft>
                <a:spcPts val="0"/>
              </a:spcAft>
              <a:buFont typeface="Arial" panose="020B0604020202020204" pitchFamily="34" charset="0"/>
              <a:buChar char="•"/>
            </a:pPr>
            <a:r>
              <a:rPr lang="en-US" dirty="0"/>
              <a:t>Telecommuting Program Biweekly Progress Report</a:t>
            </a:r>
          </a:p>
          <a:p>
            <a:pPr marL="182880" indent="-182880">
              <a:lnSpc>
                <a:spcPct val="100000"/>
              </a:lnSpc>
              <a:spcAft>
                <a:spcPts val="0"/>
              </a:spcAft>
              <a:buFont typeface="Arial" panose="020B0604020202020204" pitchFamily="34" charset="0"/>
              <a:buChar char="•"/>
            </a:pPr>
            <a:r>
              <a:rPr lang="en-US" dirty="0"/>
              <a:t>Telecommuting Application Review Guide for Supervisors</a:t>
            </a:r>
          </a:p>
          <a:p>
            <a:pPr marL="182880" indent="-182880">
              <a:lnSpc>
                <a:spcPct val="100000"/>
              </a:lnSpc>
              <a:spcAft>
                <a:spcPts val="0"/>
              </a:spcAft>
              <a:buFont typeface="Arial" panose="020B0604020202020204" pitchFamily="34" charset="0"/>
              <a:buChar char="•"/>
            </a:pPr>
            <a:r>
              <a:rPr lang="en-US" dirty="0"/>
              <a:t>Telecommuting Application Review Guide for Employees</a:t>
            </a:r>
            <a:br>
              <a:rPr lang="en-US" dirty="0"/>
            </a:br>
            <a:endParaRPr lang="en-US" dirty="0"/>
          </a:p>
          <a:p>
            <a:pPr marL="0" indent="0" algn="ctr">
              <a:lnSpc>
                <a:spcPct val="100000"/>
              </a:lnSpc>
              <a:spcAft>
                <a:spcPts val="0"/>
              </a:spcAft>
              <a:buNone/>
            </a:pPr>
            <a:r>
              <a:rPr lang="en-US" dirty="0"/>
              <a:t>Contact HR with any questions at 878-3042 or e-mail </a:t>
            </a:r>
            <a:r>
              <a:rPr lang="en-US" dirty="0">
                <a:hlinkClick r:id="rId2"/>
              </a:rPr>
              <a:t>KAWALEL@BuffaloState.edu</a:t>
            </a:r>
            <a:r>
              <a:rPr lang="en-US" dirty="0"/>
              <a:t> </a:t>
            </a:r>
          </a:p>
          <a:p>
            <a:pPr marL="292608" lvl="1" indent="0" algn="r">
              <a:lnSpc>
                <a:spcPct val="100000"/>
              </a:lnSpc>
              <a:spcAft>
                <a:spcPts val="0"/>
              </a:spcAft>
              <a:buNone/>
            </a:pPr>
            <a:r>
              <a:rPr lang="en-US" dirty="0"/>
              <a:t>                                            </a:t>
            </a:r>
            <a:r>
              <a:rPr lang="en-US" sz="900" dirty="0"/>
              <a:t>rev. 9/16/2021</a:t>
            </a:r>
          </a:p>
        </p:txBody>
      </p:sp>
    </p:spTree>
    <p:extLst>
      <p:ext uri="{BB962C8B-B14F-4D97-AF65-F5344CB8AC3E}">
        <p14:creationId xmlns:p14="http://schemas.microsoft.com/office/powerpoint/2010/main" val="11382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Supports telecommuting arrangements where it is reasonable to do so based on the college’s mission, operational and program needs.</a:t>
            </a:r>
          </a:p>
          <a:p>
            <a:pPr marL="182880" indent="-182880">
              <a:lnSpc>
                <a:spcPct val="100000"/>
              </a:lnSpc>
              <a:spcAft>
                <a:spcPts val="0"/>
              </a:spcAft>
              <a:buFont typeface="Arial" panose="020B0604020202020204" pitchFamily="34" charset="0"/>
              <a:buChar char="•"/>
            </a:pPr>
            <a:r>
              <a:rPr lang="en-US" dirty="0"/>
              <a:t>Provides management with ability to offer workplace flexibility that may attract and retain a diverse, high performing workforce.</a:t>
            </a:r>
          </a:p>
          <a:p>
            <a:pPr marL="182880" indent="-182880">
              <a:lnSpc>
                <a:spcPct val="100000"/>
              </a:lnSpc>
              <a:spcAft>
                <a:spcPts val="0"/>
              </a:spcAft>
              <a:buFont typeface="Arial" panose="020B0604020202020204" pitchFamily="34" charset="0"/>
              <a:buChar char="•"/>
            </a:pPr>
            <a:r>
              <a:rPr lang="en-US" dirty="0"/>
              <a:t>No employee may telecommute for their full obligation. Maximum allowable days per pay period (2-week period) is five (5) days. </a:t>
            </a:r>
            <a:br>
              <a:rPr lang="en-US" dirty="0"/>
            </a:br>
            <a:r>
              <a:rPr lang="en-US" dirty="0"/>
              <a:t>(up to 50% of an obligation)</a:t>
            </a:r>
          </a:p>
          <a:p>
            <a:pPr marL="182880" indent="-182880">
              <a:lnSpc>
                <a:spcPct val="100000"/>
              </a:lnSpc>
              <a:spcAft>
                <a:spcPts val="0"/>
              </a:spcAft>
              <a:buFont typeface="Arial" panose="020B0604020202020204" pitchFamily="34" charset="0"/>
              <a:buChar char="•"/>
            </a:pPr>
            <a:r>
              <a:rPr lang="en-US" dirty="0"/>
              <a:t>SUNY Telecommuting Program is a pilot, applications can be submitted effective September 15 and shall </a:t>
            </a:r>
            <a:r>
              <a:rPr lang="en-US"/>
              <a:t>end June 30, 2022, </a:t>
            </a:r>
            <a:r>
              <a:rPr lang="en-US" dirty="0"/>
              <a:t>unless extended by SUNY.</a:t>
            </a:r>
          </a:p>
          <a:p>
            <a:pPr marL="0" indent="0">
              <a:lnSpc>
                <a:spcPct val="100000"/>
              </a:lnSpc>
              <a:spcAft>
                <a:spcPts val="0"/>
              </a:spcAft>
              <a:buNone/>
            </a:pPr>
            <a:endParaRPr lang="en-US" dirty="0"/>
          </a:p>
        </p:txBody>
      </p:sp>
    </p:spTree>
    <p:extLst>
      <p:ext uri="{BB962C8B-B14F-4D97-AF65-F5344CB8AC3E}">
        <p14:creationId xmlns:p14="http://schemas.microsoft.com/office/powerpoint/2010/main" val="73971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7CBB-9619-4A28-A6E8-8D8DCB24E411}"/>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6AF5A846-9940-4548-BFBE-366B2FCEFADC}"/>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Every application will be considered on an individual basis.</a:t>
            </a:r>
          </a:p>
          <a:p>
            <a:pPr marL="182880" indent="-182880">
              <a:lnSpc>
                <a:spcPct val="100000"/>
              </a:lnSpc>
              <a:spcAft>
                <a:spcPts val="0"/>
              </a:spcAft>
              <a:buFont typeface="Arial" panose="020B0604020202020204" pitchFamily="34" charset="0"/>
              <a:buChar char="•"/>
            </a:pPr>
            <a:r>
              <a:rPr lang="en-US" dirty="0"/>
              <a:t>Determinations as to which job functions are eligible for telecommuting is subject to management’s discretion and based on operational needs.</a:t>
            </a:r>
          </a:p>
          <a:p>
            <a:pPr marL="182880" indent="-182880">
              <a:lnSpc>
                <a:spcPct val="100000"/>
              </a:lnSpc>
              <a:spcAft>
                <a:spcPts val="0"/>
              </a:spcAft>
              <a:buFont typeface="Arial" panose="020B0604020202020204" pitchFamily="34" charset="0"/>
              <a:buChar char="•"/>
            </a:pPr>
            <a:r>
              <a:rPr lang="en-US" dirty="0"/>
              <a:t>Employee’s ability to effectively perform work functions in a telecommuting setting will be considered in approval of the plan.</a:t>
            </a:r>
          </a:p>
          <a:p>
            <a:pPr marL="182880" indent="-182880">
              <a:lnSpc>
                <a:spcPct val="100000"/>
              </a:lnSpc>
              <a:spcAft>
                <a:spcPts val="0"/>
              </a:spcAft>
              <a:buFont typeface="Arial" panose="020B0604020202020204" pitchFamily="34" charset="0"/>
              <a:buChar char="•"/>
            </a:pPr>
            <a:r>
              <a:rPr lang="en-US" dirty="0"/>
              <a:t>Supervisors must ensure equity when evaluating the operational need for telecommuting arrangements.</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241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lnSpcReduction="10000"/>
          </a:bodyPr>
          <a:lstStyle/>
          <a:p>
            <a:pPr marL="182880" indent="-182880">
              <a:lnSpc>
                <a:spcPct val="100000"/>
              </a:lnSpc>
              <a:spcAft>
                <a:spcPts val="0"/>
              </a:spcAft>
              <a:buFont typeface="Arial" panose="020B0604020202020204" pitchFamily="34" charset="0"/>
              <a:buChar char="•"/>
            </a:pPr>
            <a:r>
              <a:rPr lang="en-US" dirty="0"/>
              <a:t>Employees are encouraged to discuss their interest in participating with their supervisor prior to submitting an application.</a:t>
            </a:r>
          </a:p>
          <a:p>
            <a:pPr marL="182880" indent="-182880">
              <a:lnSpc>
                <a:spcPct val="100000"/>
              </a:lnSpc>
              <a:spcAft>
                <a:spcPts val="0"/>
              </a:spcAft>
              <a:buFont typeface="Arial" panose="020B0604020202020204" pitchFamily="34" charset="0"/>
              <a:buChar char="•"/>
            </a:pPr>
            <a:r>
              <a:rPr lang="en-US" dirty="0"/>
              <a:t>Employees may submit an application beginning September 15 and shall review the SUNY Workplace Flexibility and Telecommuting Policy. </a:t>
            </a:r>
          </a:p>
          <a:p>
            <a:pPr marL="182880" indent="-182880">
              <a:lnSpc>
                <a:spcPct val="100000"/>
              </a:lnSpc>
              <a:spcAft>
                <a:spcPts val="0"/>
              </a:spcAft>
              <a:buFont typeface="Arial" panose="020B0604020202020204" pitchFamily="34" charset="0"/>
              <a:buChar char="•"/>
            </a:pPr>
            <a:r>
              <a:rPr lang="en-US" dirty="0"/>
              <a:t>Applications to participate must be evaluated, reviewed, documented, and approved by the supervisor, department head, and Cabinet member.</a:t>
            </a:r>
          </a:p>
          <a:p>
            <a:pPr marL="182880" indent="-182880">
              <a:lnSpc>
                <a:spcPct val="100000"/>
              </a:lnSpc>
              <a:spcAft>
                <a:spcPts val="0"/>
              </a:spcAft>
              <a:buFont typeface="Arial" panose="020B0604020202020204" pitchFamily="34" charset="0"/>
              <a:buChar char="•"/>
            </a:pPr>
            <a:r>
              <a:rPr lang="en-US" dirty="0"/>
              <a:t>All approved requests will be forwarded to HR for tracking. 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work arrangements shall not commence until it has received written final approval.</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414693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3146-4D1B-481E-B151-659E7EB867D2}"/>
              </a:ext>
            </a:extLst>
          </p:cNvPr>
          <p:cNvSpPr>
            <a:spLocks noGrp="1"/>
          </p:cNvSpPr>
          <p:nvPr>
            <p:ph type="title"/>
          </p:nvPr>
        </p:nvSpPr>
        <p:spPr/>
        <p:txBody>
          <a:bodyPr/>
          <a:lstStyle/>
          <a:p>
            <a:r>
              <a:rPr lang="en-US" dirty="0"/>
              <a:t>Application Approved</a:t>
            </a:r>
          </a:p>
        </p:txBody>
      </p:sp>
      <p:sp>
        <p:nvSpPr>
          <p:cNvPr id="3" name="Content Placeholder 2">
            <a:extLst>
              <a:ext uri="{FF2B5EF4-FFF2-40B4-BE49-F238E27FC236}">
                <a16:creationId xmlns:a16="http://schemas.microsoft.com/office/drawing/2014/main" id="{81096E20-86C4-4173-B4FD-325E6361AB26}"/>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arrangements may be modified, cancelled, or suspended at any time by management, in consultation with HR.</a:t>
            </a:r>
          </a:p>
          <a:p>
            <a:pPr marL="182880" indent="-182880">
              <a:lnSpc>
                <a:spcPct val="100000"/>
              </a:lnSpc>
              <a:spcAft>
                <a:spcPts val="0"/>
              </a:spcAft>
              <a:buFont typeface="Arial" panose="020B0604020202020204" pitchFamily="34" charset="0"/>
              <a:buChar char="•"/>
            </a:pPr>
            <a:r>
              <a:rPr lang="en-US" dirty="0"/>
              <a:t>Employees must submit to their immediate supervisor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8291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Denied</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If an application is denied, an explanation of the basis for the denial will be provided to the employee. </a:t>
            </a:r>
          </a:p>
          <a:p>
            <a:pPr marL="182880" indent="-182880">
              <a:lnSpc>
                <a:spcPct val="100000"/>
              </a:lnSpc>
              <a:spcAft>
                <a:spcPts val="0"/>
              </a:spcAft>
              <a:buFont typeface="Arial" panose="020B0604020202020204" pitchFamily="34" charset="0"/>
              <a:buChar char="•"/>
            </a:pPr>
            <a:r>
              <a:rPr lang="en-US" dirty="0"/>
              <a:t>Employees may appeal to HR in writing within 7 calendar days following receipt of the denial. Appeals shall state the reasons for disagreement with management’s determination.</a:t>
            </a:r>
          </a:p>
          <a:p>
            <a:pPr marL="182880" indent="-182880">
              <a:lnSpc>
                <a:spcPct val="100000"/>
              </a:lnSpc>
              <a:spcAft>
                <a:spcPts val="0"/>
              </a:spcAft>
              <a:buFont typeface="Arial" panose="020B0604020202020204" pitchFamily="34" charset="0"/>
              <a:buChar char="•"/>
            </a:pPr>
            <a:r>
              <a:rPr lang="en-US" dirty="0"/>
              <a:t>The policy does not support medical or leave requests. There is a separate process for such requests.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53739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The proposed telecommuting work does not require in-person student or constituent interaction, classroom presence, and the work is typically performed away from the end customer (i.e., student).</a:t>
            </a:r>
          </a:p>
          <a:p>
            <a:pPr marL="182880" indent="-182880">
              <a:lnSpc>
                <a:spcPct val="100000"/>
              </a:lnSpc>
              <a:spcAft>
                <a:spcPts val="0"/>
              </a:spcAft>
              <a:buFont typeface="Arial" panose="020B0604020202020204" pitchFamily="34" charset="0"/>
              <a:buChar char="•"/>
            </a:pPr>
            <a:r>
              <a:rPr lang="en-US" dirty="0"/>
              <a:t>The work can be performed as effectively from a telecommuting location as a campus location.</a:t>
            </a:r>
          </a:p>
          <a:p>
            <a:pPr marL="182880" indent="-182880">
              <a:lnSpc>
                <a:spcPct val="100000"/>
              </a:lnSpc>
              <a:spcAft>
                <a:spcPts val="0"/>
              </a:spcAft>
              <a:buFont typeface="Arial" panose="020B0604020202020204" pitchFamily="34" charset="0"/>
              <a:buChar char="•"/>
            </a:pPr>
            <a:r>
              <a:rPr lang="en-US" dirty="0"/>
              <a:t>The telecommuting arrangement does not necessitate the transfer of work which increases the workload to co-workers on campus.</a:t>
            </a:r>
          </a:p>
          <a:p>
            <a:pPr marL="182880" indent="-182880">
              <a:lnSpc>
                <a:spcPct val="100000"/>
              </a:lnSpc>
              <a:spcAft>
                <a:spcPts val="0"/>
              </a:spcAft>
              <a:buFont typeface="Arial" panose="020B0604020202020204" pitchFamily="34" charset="0"/>
              <a:buChar char="•"/>
            </a:pPr>
            <a:r>
              <a:rPr lang="en-US" dirty="0"/>
              <a:t>The assignments completed in the telecommuting location are consistent with the employee’s performance program and scope of responsibilities, or job description based on civil service title.</a:t>
            </a:r>
          </a:p>
          <a:p>
            <a:pPr marL="0" indent="0">
              <a:buNone/>
            </a:pPr>
            <a:endParaRPr lang="en-US" dirty="0"/>
          </a:p>
        </p:txBody>
      </p:sp>
    </p:spTree>
    <p:extLst>
      <p:ext uri="{BB962C8B-B14F-4D97-AF65-F5344CB8AC3E}">
        <p14:creationId xmlns:p14="http://schemas.microsoft.com/office/powerpoint/2010/main" val="35223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Key performance metrics such as quality of work products, quantity of work produced, response time/turnaround time, level of service, etc. are measurable and are routinely measured and assessed consistent with the employee’s regular professional obligation or job description.</a:t>
            </a:r>
          </a:p>
          <a:p>
            <a:pPr marL="182880" indent="-182880">
              <a:lnSpc>
                <a:spcPct val="100000"/>
              </a:lnSpc>
              <a:spcAft>
                <a:spcPts val="0"/>
              </a:spcAft>
              <a:buFont typeface="Arial" panose="020B0604020202020204" pitchFamily="34" charset="0"/>
              <a:buChar char="•"/>
            </a:pPr>
            <a:r>
              <a:rPr lang="en-US" dirty="0"/>
              <a:t>The immediate supervisor is accountable for communicating performance expectations, monitoring and measuring performance, providing ongoing performance feedback and formally addressing performance issues.</a:t>
            </a:r>
          </a:p>
          <a:p>
            <a:pPr marL="182880" indent="-182880">
              <a:lnSpc>
                <a:spcPct val="100000"/>
              </a:lnSpc>
              <a:spcAft>
                <a:spcPts val="0"/>
              </a:spcAft>
              <a:buFont typeface="Arial" panose="020B0604020202020204" pitchFamily="34" charset="0"/>
              <a:buChar char="•"/>
            </a:pPr>
            <a:r>
              <a:rPr lang="en-US" dirty="0"/>
              <a:t>Telecommuting arrangements are reviewed for effectiveness on an ongoing basis and in conjunction with the ongoing assessment of the employee’s performance.</a:t>
            </a:r>
          </a:p>
          <a:p>
            <a:pPr marL="0" indent="0">
              <a:buNone/>
            </a:pPr>
            <a:endParaRPr lang="en-US" dirty="0"/>
          </a:p>
        </p:txBody>
      </p:sp>
    </p:spTree>
    <p:extLst>
      <p:ext uri="{BB962C8B-B14F-4D97-AF65-F5344CB8AC3E}">
        <p14:creationId xmlns:p14="http://schemas.microsoft.com/office/powerpoint/2010/main" val="422052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a:xfrm>
            <a:off x="822959" y="1845734"/>
            <a:ext cx="7543801" cy="4257354"/>
          </a:xfrm>
        </p:spPr>
        <p:txBody>
          <a:bodyPr>
            <a:normAutofit lnSpcReduction="10000"/>
          </a:bodyPr>
          <a:lstStyle/>
          <a:p>
            <a:pPr marL="0" indent="0">
              <a:lnSpc>
                <a:spcPct val="100000"/>
              </a:lnSpc>
              <a:spcAft>
                <a:spcPts val="0"/>
              </a:spcAft>
              <a:buNone/>
            </a:pPr>
            <a:r>
              <a:rPr lang="en-US" dirty="0"/>
              <a:t>Talk with your team and share your department’s organizational expectations and service standards including:</a:t>
            </a:r>
            <a:endParaRPr lang="en-US" sz="2200" dirty="0"/>
          </a:p>
          <a:p>
            <a:pPr marL="182880" indent="-182880">
              <a:lnSpc>
                <a:spcPct val="120000"/>
              </a:lnSpc>
              <a:spcAft>
                <a:spcPts val="0"/>
              </a:spcAft>
              <a:buFont typeface="Arial" panose="020B0604020202020204" pitchFamily="34" charset="0"/>
              <a:buChar char="•"/>
            </a:pPr>
            <a:r>
              <a:rPr lang="en-US" dirty="0"/>
              <a:t>Policy guidelines and process timelines</a:t>
            </a:r>
          </a:p>
          <a:p>
            <a:pPr marL="182880" indent="-182880">
              <a:lnSpc>
                <a:spcPct val="120000"/>
              </a:lnSpc>
              <a:spcAft>
                <a:spcPts val="0"/>
              </a:spcAft>
              <a:buFont typeface="Arial" panose="020B0604020202020204" pitchFamily="34" charset="0"/>
              <a:buChar char="•"/>
            </a:pPr>
            <a:r>
              <a:rPr lang="en-US" dirty="0"/>
              <a:t>Note policy pilot opportunity is a privilege, not an entitlement</a:t>
            </a:r>
          </a:p>
          <a:p>
            <a:pPr marL="182880" indent="-182880">
              <a:lnSpc>
                <a:spcPct val="120000"/>
              </a:lnSpc>
              <a:spcAft>
                <a:spcPts val="0"/>
              </a:spcAft>
              <a:buFont typeface="Arial" panose="020B0604020202020204" pitchFamily="34" charset="0"/>
              <a:buChar char="•"/>
            </a:pPr>
            <a:r>
              <a:rPr lang="en-US" dirty="0"/>
              <a:t>Every application will be considered on an individual basis; policy is designed for some jobs that don’t require 100% in-person presence to be effective</a:t>
            </a:r>
          </a:p>
          <a:p>
            <a:pPr marL="182880" indent="-182880">
              <a:lnSpc>
                <a:spcPct val="120000"/>
              </a:lnSpc>
              <a:spcAft>
                <a:spcPts val="0"/>
              </a:spcAft>
              <a:buFont typeface="Arial" panose="020B0604020202020204" pitchFamily="34" charset="0"/>
              <a:buChar char="•"/>
            </a:pPr>
            <a:r>
              <a:rPr lang="en-US" dirty="0"/>
              <a:t>Articulate the positions that may not be eligible to participate and why</a:t>
            </a:r>
          </a:p>
          <a:p>
            <a:pPr marL="182880" indent="-182880">
              <a:lnSpc>
                <a:spcPct val="120000"/>
              </a:lnSpc>
              <a:spcAft>
                <a:spcPts val="0"/>
              </a:spcAft>
              <a:buFont typeface="Arial" panose="020B0604020202020204" pitchFamily="34" charset="0"/>
              <a:buChar char="•"/>
            </a:pPr>
            <a:r>
              <a:rPr lang="en-US" dirty="0"/>
              <a:t>Unit size may impact flexibility options and decision making, on-campus presence, response times, deadlines, peak workflow coverage</a:t>
            </a:r>
          </a:p>
        </p:txBody>
      </p:sp>
    </p:spTree>
    <p:extLst>
      <p:ext uri="{BB962C8B-B14F-4D97-AF65-F5344CB8AC3E}">
        <p14:creationId xmlns:p14="http://schemas.microsoft.com/office/powerpoint/2010/main" val="7168538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68757E07DA88428216D33BFF2E297C" ma:contentTypeVersion="17" ma:contentTypeDescription="Create a new document." ma:contentTypeScope="" ma:versionID="97d9c339ba535a2ef321e6f2fd721c44">
  <xsd:schema xmlns:xsd="http://www.w3.org/2001/XMLSchema" xmlns:xs="http://www.w3.org/2001/XMLSchema" xmlns:p="http://schemas.microsoft.com/office/2006/metadata/properties" xmlns:ns2="8c953017-42d9-40c1-b7fd-7f90b23dfa95" xmlns:ns3="65cd2474-bc9a-4ada-8bc1-11889f43f8f4" targetNamespace="http://schemas.microsoft.com/office/2006/metadata/properties" ma:root="true" ma:fieldsID="7100c6157a0be292a404718286ce5e82" ns2:_="" ns3:_="">
    <xsd:import namespace="8c953017-42d9-40c1-b7fd-7f90b23dfa95"/>
    <xsd:import namespace="65cd2474-bc9a-4ada-8bc1-11889f43f8f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953017-42d9-40c1-b7fd-7f90b23dfa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9f3fd32b-b413-49a2-949f-b4baa8a26353"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cd2474-bc9a-4ada-8bc1-11889f43f8f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eb13dc8-9b35-40e4-bf36-24b70dc9ece0}" ma:internalName="TaxCatchAll" ma:showField="CatchAllData" ma:web="65cd2474-bc9a-4ada-8bc1-11889f43f8f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c953017-42d9-40c1-b7fd-7f90b23dfa95">
      <Terms xmlns="http://schemas.microsoft.com/office/infopath/2007/PartnerControls"/>
    </lcf76f155ced4ddcb4097134ff3c332f>
    <TaxCatchAll xmlns="65cd2474-bc9a-4ada-8bc1-11889f43f8f4" xsi:nil="true"/>
  </documentManagement>
</p:properties>
</file>

<file path=customXml/itemProps1.xml><?xml version="1.0" encoding="utf-8"?>
<ds:datastoreItem xmlns:ds="http://schemas.openxmlformats.org/officeDocument/2006/customXml" ds:itemID="{C30E6A90-5EA3-4A0F-A482-8CE235D0C433}"/>
</file>

<file path=customXml/itemProps2.xml><?xml version="1.0" encoding="utf-8"?>
<ds:datastoreItem xmlns:ds="http://schemas.openxmlformats.org/officeDocument/2006/customXml" ds:itemID="{33BBC19D-6BCF-451D-AE58-8E0B8ED0A0B9}"/>
</file>

<file path=customXml/itemProps3.xml><?xml version="1.0" encoding="utf-8"?>
<ds:datastoreItem xmlns:ds="http://schemas.openxmlformats.org/officeDocument/2006/customXml" ds:itemID="{B0E06D9E-7199-42EC-A975-929B785834E8}"/>
</file>

<file path=docProps/app.xml><?xml version="1.0" encoding="utf-8"?>
<Properties xmlns="http://schemas.openxmlformats.org/officeDocument/2006/extended-properties" xmlns:vt="http://schemas.openxmlformats.org/officeDocument/2006/docPropsVTypes">
  <Template>Retrospect</Template>
  <TotalTime>290</TotalTime>
  <Words>1122</Words>
  <Application>Microsoft Office PowerPoint</Application>
  <PresentationFormat>On-screen Show (4:3)</PresentationFormat>
  <Paragraphs>81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SUNY Workplace Flexibility and Telecommuting</vt:lpstr>
      <vt:lpstr>Policy Overview</vt:lpstr>
      <vt:lpstr>Policy Overview</vt:lpstr>
      <vt:lpstr>Application Process</vt:lpstr>
      <vt:lpstr>Application Approved</vt:lpstr>
      <vt:lpstr>Application Denied</vt:lpstr>
      <vt:lpstr>Supervisor Considerations</vt:lpstr>
      <vt:lpstr>Supervisor Considerations</vt:lpstr>
      <vt:lpstr>For Supervisors/Managers</vt:lpstr>
      <vt:lpstr>For Supervisors/Managers</vt:lpstr>
      <vt:lpstr>For Supervisors/Managers</vt:lpstr>
      <vt:lpstr>For Supervisors/Managers</vt:lpstr>
      <vt:lpstr>For Supervisors/Managers</vt:lpstr>
      <vt:lpstr>For Supervisors/Managers</vt:lpstr>
      <vt:lpstr>Documents and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Workplace Flexibility and Telecommuting</dc:title>
  <dc:creator>Kawaler, Lydia</dc:creator>
  <cp:lastModifiedBy>Kawaler, Lydia</cp:lastModifiedBy>
  <cp:revision>79</cp:revision>
  <cp:lastPrinted>2021-09-02T17:15:41Z</cp:lastPrinted>
  <dcterms:created xsi:type="dcterms:W3CDTF">2021-09-01T15:36:01Z</dcterms:created>
  <dcterms:modified xsi:type="dcterms:W3CDTF">2021-12-27T15:10:56Z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0x0101007968757E07DA88428216D33BFF2E297C</vt:lpwstr>
  </property>
  <property fmtid="{D5CDD505-2E9C-101B-9397-08002B2CF9AE}" pid="3" name="Order">
    <vt:r8>289800</vt:r8>
  </property>
</Properties>
</file>