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59" r:id="rId6"/>
    <p:sldId id="264" r:id="rId7"/>
    <p:sldId id="260" r:id="rId8"/>
    <p:sldId id="261" r:id="rId9"/>
    <p:sldId id="265" r:id="rId10"/>
    <p:sldId id="266" r:id="rId11"/>
    <p:sldId id="267" r:id="rId12"/>
    <p:sldId id="268" r:id="rId13"/>
    <p:sldId id="269" r:id="rId14"/>
    <p:sldId id="271" r:id="rId15"/>
    <p:sldId id="270"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4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190943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62562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45427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31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22961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722206-84FC-4548-A84F-337963EF609F}"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1604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722206-84FC-4548-A84F-337963EF609F}"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158382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722206-84FC-4548-A84F-337963EF609F}" type="datetimeFigureOut">
              <a:rPr lang="en-US" smtClean="0"/>
              <a:t>12/27/2021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2366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CB25F6-CEFE-47EF-ABD8-036C6ED1F613}" type="slidenum">
              <a:rPr lang="en-US" smtClean="0"/>
              <a:t>‹#›</a:t>
            </a:fld>
            <a:endParaRPr lang="en-US"/>
          </a:p>
        </p:txBody>
      </p:sp>
    </p:spTree>
    <p:extLst>
      <p:ext uri="{BB962C8B-B14F-4D97-AF65-F5344CB8AC3E}">
        <p14:creationId xmlns:p14="http://schemas.microsoft.com/office/powerpoint/2010/main" val="251196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636403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F722206-84FC-4548-A84F-337963EF609F}" type="datetimeFigureOut">
              <a:rPr lang="en-US" smtClean="0"/>
              <a:t>12/27/2021</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BCB25F6-CEFE-47EF-ABD8-036C6ED1F613}"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2482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KAWALEL@BuffaloStat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4DA700-1332-45B3-AC0A-E6D924EA2CF7}"/>
              </a:ext>
            </a:extLst>
          </p:cNvPr>
          <p:cNvSpPr>
            <a:spLocks noGrp="1"/>
          </p:cNvSpPr>
          <p:nvPr>
            <p:ph type="ctrTitle"/>
          </p:nvPr>
        </p:nvSpPr>
        <p:spPr>
          <a:xfrm>
            <a:off x="3967315" y="639097"/>
            <a:ext cx="4689988" cy="3686015"/>
          </a:xfrm>
        </p:spPr>
        <p:txBody>
          <a:bodyPr>
            <a:normAutofit/>
          </a:bodyPr>
          <a:lstStyle/>
          <a:p>
            <a:r>
              <a:rPr lang="en-US" sz="5600" dirty="0"/>
              <a:t>SUNY Workplace</a:t>
            </a:r>
            <a:br>
              <a:rPr lang="en-US" sz="5600" dirty="0"/>
            </a:br>
            <a:r>
              <a:rPr lang="en-US" sz="5600" dirty="0"/>
              <a:t>Flexibility and Telecommuting</a:t>
            </a:r>
          </a:p>
        </p:txBody>
      </p:sp>
      <p:sp>
        <p:nvSpPr>
          <p:cNvPr id="3" name="Subtitle 2">
            <a:extLst>
              <a:ext uri="{FF2B5EF4-FFF2-40B4-BE49-F238E27FC236}">
                <a16:creationId xmlns:a16="http://schemas.microsoft.com/office/drawing/2014/main" id="{408B6A0D-314B-42B6-BC10-372B13C85EA7}"/>
              </a:ext>
            </a:extLst>
          </p:cNvPr>
          <p:cNvSpPr>
            <a:spLocks noGrp="1"/>
          </p:cNvSpPr>
          <p:nvPr>
            <p:ph type="subTitle" idx="1"/>
          </p:nvPr>
        </p:nvSpPr>
        <p:spPr>
          <a:xfrm>
            <a:off x="3967314" y="4455621"/>
            <a:ext cx="4702011" cy="1238616"/>
          </a:xfrm>
        </p:spPr>
        <p:txBody>
          <a:bodyPr>
            <a:normAutofit/>
          </a:bodyPr>
          <a:lstStyle/>
          <a:p>
            <a:r>
              <a:rPr lang="en-US">
                <a:solidFill>
                  <a:schemeClr val="tx1">
                    <a:lumMod val="85000"/>
                    <a:lumOff val="15000"/>
                  </a:schemeClr>
                </a:solidFill>
              </a:rPr>
              <a:t>Implementation of SUNY Policy Fall 2021</a:t>
            </a:r>
          </a:p>
        </p:txBody>
      </p:sp>
      <p:cxnSp>
        <p:nvCxnSpPr>
          <p:cNvPr id="12" name="Straight Connector 11">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85303" y="4343400"/>
            <a:ext cx="422708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15">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descr="Logo&#10;&#10;Description automatically generated">
            <a:extLst>
              <a:ext uri="{FF2B5EF4-FFF2-40B4-BE49-F238E27FC236}">
                <a16:creationId xmlns:a16="http://schemas.microsoft.com/office/drawing/2014/main" id="{5469CB87-F0D3-4085-B59E-1AF87488D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29" y="180754"/>
            <a:ext cx="2897570" cy="3659753"/>
          </a:xfrm>
          <a:prstGeom prst="rect">
            <a:avLst/>
          </a:prstGeom>
        </p:spPr>
      </p:pic>
    </p:spTree>
    <p:extLst>
      <p:ext uri="{BB962C8B-B14F-4D97-AF65-F5344CB8AC3E}">
        <p14:creationId xmlns:p14="http://schemas.microsoft.com/office/powerpoint/2010/main" val="187320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lstStyle/>
          <a:p>
            <a:pPr marL="0" indent="0">
              <a:lnSpc>
                <a:spcPct val="100000"/>
              </a:lnSpc>
              <a:spcAft>
                <a:spcPts val="0"/>
              </a:spcAft>
              <a:buNone/>
            </a:pPr>
            <a:r>
              <a:rPr lang="en-US" dirty="0"/>
              <a:t>Ask team members to:</a:t>
            </a:r>
          </a:p>
          <a:p>
            <a:pPr marL="182880" indent="-182880">
              <a:lnSpc>
                <a:spcPct val="100000"/>
              </a:lnSpc>
              <a:spcAft>
                <a:spcPts val="0"/>
              </a:spcAft>
              <a:buFont typeface="Arial" panose="020B0604020202020204" pitchFamily="34" charset="0"/>
              <a:buChar char="•"/>
            </a:pPr>
            <a:r>
              <a:rPr lang="en-US" dirty="0"/>
              <a:t>Consider all the expectations and operational needs, including services provided to cross-divisional operational relationships</a:t>
            </a:r>
          </a:p>
          <a:p>
            <a:pPr marL="182880" indent="-182880">
              <a:lnSpc>
                <a:spcPct val="100000"/>
              </a:lnSpc>
              <a:spcAft>
                <a:spcPts val="0"/>
              </a:spcAft>
              <a:buFont typeface="Arial" panose="020B0604020202020204" pitchFamily="34" charset="0"/>
              <a:buChar char="•"/>
            </a:pPr>
            <a:r>
              <a:rPr lang="en-US" dirty="0"/>
              <a:t>Consider level of interest in applying</a:t>
            </a:r>
          </a:p>
          <a:p>
            <a:pPr marL="182880" indent="-182880">
              <a:lnSpc>
                <a:spcPct val="100000"/>
              </a:lnSpc>
              <a:spcAft>
                <a:spcPts val="0"/>
              </a:spcAft>
              <a:buFont typeface="Arial" panose="020B0604020202020204" pitchFamily="34" charset="0"/>
              <a:buChar char="•"/>
            </a:pPr>
            <a:r>
              <a:rPr lang="en-US" dirty="0"/>
              <a:t>Reflect on how effective they felt while working from home </a:t>
            </a:r>
          </a:p>
          <a:p>
            <a:pPr marL="182880" indent="-182880">
              <a:lnSpc>
                <a:spcPct val="100000"/>
              </a:lnSpc>
              <a:spcAft>
                <a:spcPts val="0"/>
              </a:spcAft>
              <a:buFont typeface="Arial" panose="020B0604020202020204" pitchFamily="34" charset="0"/>
              <a:buChar char="•"/>
            </a:pPr>
            <a:r>
              <a:rPr lang="en-US" dirty="0"/>
              <a:t>Meet one-on-one to discuss pros and cons before applying</a:t>
            </a:r>
          </a:p>
          <a:p>
            <a:pPr marL="182880" indent="-182880">
              <a:lnSpc>
                <a:spcPct val="100000"/>
              </a:lnSpc>
              <a:spcAft>
                <a:spcPts val="0"/>
              </a:spcAft>
              <a:buFont typeface="Arial" panose="020B0604020202020204" pitchFamily="34" charset="0"/>
              <a:buChar char="•"/>
            </a:pPr>
            <a:r>
              <a:rPr lang="en-US" dirty="0"/>
              <a:t>Be prepared with a draft work plan for remote work days</a:t>
            </a:r>
          </a:p>
        </p:txBody>
      </p:sp>
    </p:spTree>
    <p:extLst>
      <p:ext uri="{BB962C8B-B14F-4D97-AF65-F5344CB8AC3E}">
        <p14:creationId xmlns:p14="http://schemas.microsoft.com/office/powerpoint/2010/main" val="202049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lstStyle/>
          <a:p>
            <a:pPr marL="0" indent="0">
              <a:lnSpc>
                <a:spcPct val="100000"/>
              </a:lnSpc>
              <a:spcAft>
                <a:spcPts val="0"/>
              </a:spcAft>
              <a:buNone/>
            </a:pPr>
            <a:r>
              <a:rPr lang="en-US" dirty="0"/>
              <a:t>During the team meeting:</a:t>
            </a:r>
          </a:p>
          <a:p>
            <a:pPr marL="182880" indent="-182880">
              <a:lnSpc>
                <a:spcPct val="100000"/>
              </a:lnSpc>
              <a:spcAft>
                <a:spcPts val="0"/>
              </a:spcAft>
              <a:buFont typeface="Arial" panose="020B0604020202020204" pitchFamily="34" charset="0"/>
              <a:buChar char="•"/>
            </a:pPr>
            <a:r>
              <a:rPr lang="en-US" dirty="0"/>
              <a:t>Listen to your team members and invite questions. Make note of unanswered questions and follow up</a:t>
            </a:r>
          </a:p>
          <a:p>
            <a:pPr marL="182880" indent="-182880">
              <a:lnSpc>
                <a:spcPct val="100000"/>
              </a:lnSpc>
              <a:spcAft>
                <a:spcPts val="0"/>
              </a:spcAft>
              <a:buFont typeface="Arial" panose="020B0604020202020204" pitchFamily="34" charset="0"/>
              <a:buChar char="•"/>
            </a:pPr>
            <a:r>
              <a:rPr lang="en-US" dirty="0"/>
              <a:t>Communicate the need to consider the team collectively before deciding about individual approvals, and consider services provided to cross-divisional operational relationships</a:t>
            </a:r>
          </a:p>
          <a:p>
            <a:pPr marL="182880" indent="-182880">
              <a:lnSpc>
                <a:spcPct val="100000"/>
              </a:lnSpc>
              <a:spcAft>
                <a:spcPts val="0"/>
              </a:spcAft>
              <a:buFont typeface="Arial" panose="020B0604020202020204" pitchFamily="34" charset="0"/>
              <a:buChar char="•"/>
            </a:pPr>
            <a:r>
              <a:rPr lang="en-US" dirty="0"/>
              <a:t>Remind team members that it is up to the discretion of the manager to implement and monitor how this policy is working for the team</a:t>
            </a:r>
          </a:p>
        </p:txBody>
      </p:sp>
    </p:spTree>
    <p:extLst>
      <p:ext uri="{BB962C8B-B14F-4D97-AF65-F5344CB8AC3E}">
        <p14:creationId xmlns:p14="http://schemas.microsoft.com/office/powerpoint/2010/main" val="184399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lstStyle/>
          <a:p>
            <a:pPr marL="0" indent="0">
              <a:lnSpc>
                <a:spcPct val="100000"/>
              </a:lnSpc>
              <a:spcAft>
                <a:spcPts val="0"/>
              </a:spcAft>
              <a:buNone/>
            </a:pPr>
            <a:r>
              <a:rPr lang="en-US" dirty="0"/>
              <a:t>During the one-on-one employee meeting:</a:t>
            </a:r>
          </a:p>
          <a:p>
            <a:pPr marL="182880" indent="-182880">
              <a:lnSpc>
                <a:spcPct val="100000"/>
              </a:lnSpc>
              <a:spcAft>
                <a:spcPts val="0"/>
              </a:spcAft>
              <a:buFont typeface="Arial" panose="020B0604020202020204" pitchFamily="34" charset="0"/>
              <a:buChar char="•"/>
            </a:pPr>
            <a:r>
              <a:rPr lang="en-US" dirty="0"/>
              <a:t>Ask for their work plan and proposed schedule</a:t>
            </a:r>
          </a:p>
          <a:p>
            <a:pPr marL="182880" indent="-182880">
              <a:lnSpc>
                <a:spcPct val="100000"/>
              </a:lnSpc>
              <a:spcAft>
                <a:spcPts val="0"/>
              </a:spcAft>
              <a:buFont typeface="Arial" panose="020B0604020202020204" pitchFamily="34" charset="0"/>
              <a:buChar char="•"/>
            </a:pPr>
            <a:r>
              <a:rPr lang="en-US" dirty="0"/>
              <a:t>Share your initial thoughts on feasibility and concerns as appropriate</a:t>
            </a:r>
          </a:p>
          <a:p>
            <a:pPr marL="182880" indent="-182880">
              <a:lnSpc>
                <a:spcPct val="100000"/>
              </a:lnSpc>
              <a:spcAft>
                <a:spcPts val="0"/>
              </a:spcAft>
              <a:buFont typeface="Arial" panose="020B0604020202020204" pitchFamily="34" charset="0"/>
              <a:buChar char="•"/>
            </a:pPr>
            <a:r>
              <a:rPr lang="en-US" dirty="0"/>
              <a:t>Make suggestions to improve their plan or explore other flexible work arrangements that may work for the employee and team</a:t>
            </a:r>
          </a:p>
          <a:p>
            <a:pPr marL="182880" indent="-182880">
              <a:lnSpc>
                <a:spcPct val="100000"/>
              </a:lnSpc>
              <a:spcAft>
                <a:spcPts val="0"/>
              </a:spcAft>
              <a:buFont typeface="Arial" panose="020B0604020202020204" pitchFamily="34" charset="0"/>
              <a:buChar char="•"/>
            </a:pPr>
            <a:r>
              <a:rPr lang="en-US" dirty="0"/>
              <a:t>Remind employee that their request is one of many that need consideration prior to approval</a:t>
            </a:r>
          </a:p>
          <a:p>
            <a:pPr marL="182880" indent="-182880">
              <a:lnSpc>
                <a:spcPct val="100000"/>
              </a:lnSpc>
              <a:spcAft>
                <a:spcPts val="0"/>
              </a:spcAft>
              <a:buFont typeface="Arial" panose="020B0604020202020204" pitchFamily="34" charset="0"/>
              <a:buChar char="•"/>
            </a:pPr>
            <a:r>
              <a:rPr lang="en-US" dirty="0"/>
              <a:t>Be transparent about the process and next steps</a:t>
            </a:r>
          </a:p>
        </p:txBody>
      </p:sp>
    </p:spTree>
    <p:extLst>
      <p:ext uri="{BB962C8B-B14F-4D97-AF65-F5344CB8AC3E}">
        <p14:creationId xmlns:p14="http://schemas.microsoft.com/office/powerpoint/2010/main" val="1275456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a:bodyPr>
          <a:lstStyle/>
          <a:p>
            <a:pPr marL="0" indent="0">
              <a:lnSpc>
                <a:spcPct val="100000"/>
              </a:lnSpc>
              <a:spcAft>
                <a:spcPts val="0"/>
              </a:spcAft>
              <a:buNone/>
            </a:pPr>
            <a:r>
              <a:rPr lang="en-US" dirty="0"/>
              <a:t>If the plan is approved:</a:t>
            </a:r>
          </a:p>
          <a:p>
            <a:pPr marL="182880" indent="-182880">
              <a:lnSpc>
                <a:spcPct val="100000"/>
              </a:lnSpc>
              <a:spcAft>
                <a:spcPts val="0"/>
              </a:spcAft>
              <a:buFont typeface="Arial" panose="020B0604020202020204" pitchFamily="34" charset="0"/>
              <a:buChar char="•"/>
            </a:pPr>
            <a:r>
              <a:rPr lang="en-US" dirty="0"/>
              <a:t>Remind employee that schedule consistency is required, and they must continue to meet their professional obligations</a:t>
            </a:r>
          </a:p>
          <a:p>
            <a:pPr marL="182880" indent="-182880">
              <a:lnSpc>
                <a:spcPct val="100000"/>
              </a:lnSpc>
              <a:spcAft>
                <a:spcPts val="0"/>
              </a:spcAft>
              <a:buFont typeface="Arial" panose="020B0604020202020204" pitchFamily="34" charset="0"/>
              <a:buChar char="•"/>
            </a:pPr>
            <a:r>
              <a:rPr lang="en-US" dirty="0"/>
              <a:t>Explain that the employee can be expected to be on campus on a day that is scheduled for remote work and they do not have to receive another day remote in exchange</a:t>
            </a:r>
          </a:p>
          <a:p>
            <a:pPr marL="182880" indent="-182880">
              <a:lnSpc>
                <a:spcPct val="100000"/>
              </a:lnSpc>
              <a:spcAft>
                <a:spcPts val="0"/>
              </a:spcAft>
              <a:buFont typeface="Arial" panose="020B0604020202020204" pitchFamily="34" charset="0"/>
              <a:buChar char="•"/>
            </a:pPr>
            <a:r>
              <a:rPr lang="en-US" dirty="0"/>
              <a:t>Remind employees that their performance will determine if the agreement continues. They must submit the Telecommuting Program Biweekly Progress Reports describing work completed while telecommuting. Failure to do so will result in cancellation of their telecommuting arrangement</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2483272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a:bodyPr>
          <a:lstStyle/>
          <a:p>
            <a:pPr marL="0" indent="0">
              <a:lnSpc>
                <a:spcPct val="100000"/>
              </a:lnSpc>
              <a:spcAft>
                <a:spcPts val="0"/>
              </a:spcAft>
              <a:buNone/>
            </a:pPr>
            <a:r>
              <a:rPr lang="en-US" dirty="0"/>
              <a:t>Utilize the Telecommuting Program Biweekly Progress Reports:</a:t>
            </a:r>
          </a:p>
          <a:p>
            <a:pPr marL="182880" indent="-182880">
              <a:lnSpc>
                <a:spcPct val="100000"/>
              </a:lnSpc>
              <a:spcAft>
                <a:spcPts val="0"/>
              </a:spcAft>
              <a:buFont typeface="Arial" panose="020B0604020202020204" pitchFamily="34" charset="0"/>
              <a:buChar char="•"/>
            </a:pPr>
            <a:r>
              <a:rPr lang="en-US" dirty="0"/>
              <a:t>Provide feedback and guidance during your regular meetings with the employee</a:t>
            </a:r>
          </a:p>
          <a:p>
            <a:pPr marL="182880" indent="-182880">
              <a:lnSpc>
                <a:spcPct val="100000"/>
              </a:lnSpc>
              <a:spcAft>
                <a:spcPts val="0"/>
              </a:spcAft>
              <a:buFont typeface="Arial" panose="020B0604020202020204" pitchFamily="34" charset="0"/>
              <a:buChar char="•"/>
            </a:pPr>
            <a:r>
              <a:rPr lang="en-US" dirty="0"/>
              <a:t>Monitor the work accomplished on remote days</a:t>
            </a:r>
          </a:p>
          <a:p>
            <a:pPr marL="182880" indent="-182880">
              <a:lnSpc>
                <a:spcPct val="100000"/>
              </a:lnSpc>
              <a:spcAft>
                <a:spcPts val="0"/>
              </a:spcAft>
              <a:buFont typeface="Arial" panose="020B0604020202020204" pitchFamily="34" charset="0"/>
              <a:buChar char="•"/>
            </a:pPr>
            <a:r>
              <a:rPr lang="en-US" dirty="0"/>
              <a:t>Contact HR for guidance on any performance issues</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195591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867CA-7A22-48ED-A6BB-2182D3328870}"/>
              </a:ext>
            </a:extLst>
          </p:cNvPr>
          <p:cNvSpPr>
            <a:spLocks noGrp="1"/>
          </p:cNvSpPr>
          <p:nvPr>
            <p:ph type="title"/>
          </p:nvPr>
        </p:nvSpPr>
        <p:spPr/>
        <p:txBody>
          <a:bodyPr/>
          <a:lstStyle/>
          <a:p>
            <a:r>
              <a:rPr lang="en-US" dirty="0"/>
              <a:t>Documents and Contact</a:t>
            </a:r>
          </a:p>
        </p:txBody>
      </p:sp>
      <p:sp>
        <p:nvSpPr>
          <p:cNvPr id="3" name="Content Placeholder 2">
            <a:extLst>
              <a:ext uri="{FF2B5EF4-FFF2-40B4-BE49-F238E27FC236}">
                <a16:creationId xmlns:a16="http://schemas.microsoft.com/office/drawing/2014/main" id="{F25C4AFC-9C69-4443-9447-01F52D57AC4B}"/>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SUNY Workplace Flexibility and Telecommuting Policy</a:t>
            </a:r>
          </a:p>
          <a:p>
            <a:pPr marL="182880" indent="-182880">
              <a:lnSpc>
                <a:spcPct val="100000"/>
              </a:lnSpc>
              <a:spcAft>
                <a:spcPts val="0"/>
              </a:spcAft>
              <a:buFont typeface="Arial" panose="020B0604020202020204" pitchFamily="34" charset="0"/>
              <a:buChar char="•"/>
            </a:pPr>
            <a:r>
              <a:rPr lang="en-US" dirty="0"/>
              <a:t>Application</a:t>
            </a:r>
          </a:p>
          <a:p>
            <a:pPr marL="182880" indent="-182880">
              <a:lnSpc>
                <a:spcPct val="100000"/>
              </a:lnSpc>
              <a:spcAft>
                <a:spcPts val="0"/>
              </a:spcAft>
              <a:buFont typeface="Arial" panose="020B0604020202020204" pitchFamily="34" charset="0"/>
              <a:buChar char="•"/>
            </a:pPr>
            <a:r>
              <a:rPr lang="en-US" dirty="0"/>
              <a:t>Telecommuting Program Biweekly Progress Report</a:t>
            </a:r>
          </a:p>
          <a:p>
            <a:pPr marL="182880" indent="-182880">
              <a:lnSpc>
                <a:spcPct val="100000"/>
              </a:lnSpc>
              <a:spcAft>
                <a:spcPts val="0"/>
              </a:spcAft>
              <a:buFont typeface="Arial" panose="020B0604020202020204" pitchFamily="34" charset="0"/>
              <a:buChar char="•"/>
            </a:pPr>
            <a:r>
              <a:rPr lang="en-US" dirty="0"/>
              <a:t>Telecommuting Application Review Guide for Supervisors</a:t>
            </a:r>
          </a:p>
          <a:p>
            <a:pPr marL="182880" indent="-182880">
              <a:lnSpc>
                <a:spcPct val="100000"/>
              </a:lnSpc>
              <a:spcAft>
                <a:spcPts val="0"/>
              </a:spcAft>
              <a:buFont typeface="Arial" panose="020B0604020202020204" pitchFamily="34" charset="0"/>
              <a:buChar char="•"/>
            </a:pPr>
            <a:r>
              <a:rPr lang="en-US" dirty="0"/>
              <a:t>Telecommuting Application Review Guide for Employees</a:t>
            </a:r>
            <a:br>
              <a:rPr lang="en-US" dirty="0"/>
            </a:br>
            <a:endParaRPr lang="en-US" dirty="0"/>
          </a:p>
          <a:p>
            <a:pPr marL="0" indent="0" algn="ctr">
              <a:lnSpc>
                <a:spcPct val="100000"/>
              </a:lnSpc>
              <a:spcAft>
                <a:spcPts val="0"/>
              </a:spcAft>
              <a:buNone/>
            </a:pPr>
            <a:r>
              <a:rPr lang="en-US" dirty="0"/>
              <a:t>Contact HR with any questions at 878-3042 or e-mail </a:t>
            </a:r>
            <a:r>
              <a:rPr lang="en-US" dirty="0">
                <a:hlinkClick r:id="rId2"/>
              </a:rPr>
              <a:t>KAWALEL@BuffaloState.edu</a:t>
            </a:r>
            <a:r>
              <a:rPr lang="en-US" dirty="0"/>
              <a:t> </a:t>
            </a:r>
          </a:p>
          <a:p>
            <a:pPr marL="292608" lvl="1" indent="0" algn="r">
              <a:lnSpc>
                <a:spcPct val="100000"/>
              </a:lnSpc>
              <a:spcAft>
                <a:spcPts val="0"/>
              </a:spcAft>
              <a:buNone/>
            </a:pPr>
            <a:r>
              <a:rPr lang="en-US" dirty="0"/>
              <a:t>                                            </a:t>
            </a:r>
            <a:r>
              <a:rPr lang="en-US" sz="900" dirty="0"/>
              <a:t>rev. 9/16/2021</a:t>
            </a:r>
          </a:p>
        </p:txBody>
      </p:sp>
    </p:spTree>
    <p:extLst>
      <p:ext uri="{BB962C8B-B14F-4D97-AF65-F5344CB8AC3E}">
        <p14:creationId xmlns:p14="http://schemas.microsoft.com/office/powerpoint/2010/main" val="113828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Policy Overview</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Supports telecommuting arrangements where it is reasonable to do so based on the college’s mission, operational and program needs.</a:t>
            </a:r>
          </a:p>
          <a:p>
            <a:pPr marL="182880" indent="-182880">
              <a:lnSpc>
                <a:spcPct val="100000"/>
              </a:lnSpc>
              <a:spcAft>
                <a:spcPts val="0"/>
              </a:spcAft>
              <a:buFont typeface="Arial" panose="020B0604020202020204" pitchFamily="34" charset="0"/>
              <a:buChar char="•"/>
            </a:pPr>
            <a:r>
              <a:rPr lang="en-US" dirty="0"/>
              <a:t>Provides management with ability to offer workplace flexibility that may attract and retain a diverse, high performing workforce.</a:t>
            </a:r>
          </a:p>
          <a:p>
            <a:pPr marL="182880" indent="-182880">
              <a:lnSpc>
                <a:spcPct val="100000"/>
              </a:lnSpc>
              <a:spcAft>
                <a:spcPts val="0"/>
              </a:spcAft>
              <a:buFont typeface="Arial" panose="020B0604020202020204" pitchFamily="34" charset="0"/>
              <a:buChar char="•"/>
            </a:pPr>
            <a:r>
              <a:rPr lang="en-US" dirty="0"/>
              <a:t>No employee may telecommute for their full obligation. Maximum allowable days per pay period (2-week period) is five (5) days. </a:t>
            </a:r>
            <a:br>
              <a:rPr lang="en-US" dirty="0"/>
            </a:br>
            <a:r>
              <a:rPr lang="en-US" dirty="0"/>
              <a:t>(up to 50% of an obligation)</a:t>
            </a:r>
          </a:p>
          <a:p>
            <a:pPr marL="182880" indent="-182880">
              <a:lnSpc>
                <a:spcPct val="100000"/>
              </a:lnSpc>
              <a:spcAft>
                <a:spcPts val="0"/>
              </a:spcAft>
              <a:buFont typeface="Arial" panose="020B0604020202020204" pitchFamily="34" charset="0"/>
              <a:buChar char="•"/>
            </a:pPr>
            <a:r>
              <a:rPr lang="en-US" dirty="0"/>
              <a:t>SUNY Telecommuting Program is a pilot, applications can be submitted effective September 15 and shall </a:t>
            </a:r>
            <a:r>
              <a:rPr lang="en-US"/>
              <a:t>end June 30, 2022, </a:t>
            </a:r>
            <a:r>
              <a:rPr lang="en-US" dirty="0"/>
              <a:t>unless extended by SUNY.</a:t>
            </a:r>
          </a:p>
          <a:p>
            <a:pPr marL="0" indent="0">
              <a:lnSpc>
                <a:spcPct val="100000"/>
              </a:lnSpc>
              <a:spcAft>
                <a:spcPts val="0"/>
              </a:spcAft>
              <a:buNone/>
            </a:pPr>
            <a:endParaRPr lang="en-US" dirty="0"/>
          </a:p>
        </p:txBody>
      </p:sp>
    </p:spTree>
    <p:extLst>
      <p:ext uri="{BB962C8B-B14F-4D97-AF65-F5344CB8AC3E}">
        <p14:creationId xmlns:p14="http://schemas.microsoft.com/office/powerpoint/2010/main" val="73971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7CBB-9619-4A28-A6E8-8D8DCB24E411}"/>
              </a:ext>
            </a:extLst>
          </p:cNvPr>
          <p:cNvSpPr>
            <a:spLocks noGrp="1"/>
          </p:cNvSpPr>
          <p:nvPr>
            <p:ph type="title"/>
          </p:nvPr>
        </p:nvSpPr>
        <p:spPr/>
        <p:txBody>
          <a:bodyPr/>
          <a:lstStyle/>
          <a:p>
            <a:r>
              <a:rPr lang="en-US" dirty="0"/>
              <a:t>Policy Overview</a:t>
            </a:r>
          </a:p>
        </p:txBody>
      </p:sp>
      <p:sp>
        <p:nvSpPr>
          <p:cNvPr id="3" name="Content Placeholder 2">
            <a:extLst>
              <a:ext uri="{FF2B5EF4-FFF2-40B4-BE49-F238E27FC236}">
                <a16:creationId xmlns:a16="http://schemas.microsoft.com/office/drawing/2014/main" id="{6AF5A846-9940-4548-BFBE-366B2FCEFADC}"/>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Every application will be considered on an individual basis.</a:t>
            </a:r>
          </a:p>
          <a:p>
            <a:pPr marL="182880" indent="-182880">
              <a:lnSpc>
                <a:spcPct val="100000"/>
              </a:lnSpc>
              <a:spcAft>
                <a:spcPts val="0"/>
              </a:spcAft>
              <a:buFont typeface="Arial" panose="020B0604020202020204" pitchFamily="34" charset="0"/>
              <a:buChar char="•"/>
            </a:pPr>
            <a:r>
              <a:rPr lang="en-US" dirty="0"/>
              <a:t>Determinations as to which job functions are eligible for telecommuting is subject to management’s discretion and based on operational needs.</a:t>
            </a:r>
          </a:p>
          <a:p>
            <a:pPr marL="182880" indent="-182880">
              <a:lnSpc>
                <a:spcPct val="100000"/>
              </a:lnSpc>
              <a:spcAft>
                <a:spcPts val="0"/>
              </a:spcAft>
              <a:buFont typeface="Arial" panose="020B0604020202020204" pitchFamily="34" charset="0"/>
              <a:buChar char="•"/>
            </a:pPr>
            <a:r>
              <a:rPr lang="en-US" dirty="0"/>
              <a:t>Employee’s ability to effectively perform work functions in a telecommuting setting will be considered in approval of the plan.</a:t>
            </a:r>
          </a:p>
          <a:p>
            <a:pPr marL="182880" indent="-182880">
              <a:lnSpc>
                <a:spcPct val="100000"/>
              </a:lnSpc>
              <a:spcAft>
                <a:spcPts val="0"/>
              </a:spcAft>
              <a:buFont typeface="Arial" panose="020B0604020202020204" pitchFamily="34" charset="0"/>
              <a:buChar char="•"/>
            </a:pPr>
            <a:r>
              <a:rPr lang="en-US" dirty="0"/>
              <a:t>Supervisors must ensure equity when evaluating the operational need for telecommuting arrangements.</a:t>
            </a:r>
          </a:p>
          <a:p>
            <a:pPr marL="182880" indent="-182880">
              <a:lnSpc>
                <a:spcPct val="100000"/>
              </a:lnSpc>
              <a:spcAft>
                <a:spcPts val="0"/>
              </a:spcAft>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02416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lnSpcReduction="10000"/>
          </a:bodyPr>
          <a:lstStyle/>
          <a:p>
            <a:pPr marL="182880" indent="-182880">
              <a:lnSpc>
                <a:spcPct val="100000"/>
              </a:lnSpc>
              <a:spcAft>
                <a:spcPts val="0"/>
              </a:spcAft>
              <a:buFont typeface="Arial" panose="020B0604020202020204" pitchFamily="34" charset="0"/>
              <a:buChar char="•"/>
            </a:pPr>
            <a:r>
              <a:rPr lang="en-US" dirty="0"/>
              <a:t>Employees are encouraged to discuss their interest in participating with their supervisor prior to submitting an application.</a:t>
            </a:r>
          </a:p>
          <a:p>
            <a:pPr marL="182880" indent="-182880">
              <a:lnSpc>
                <a:spcPct val="100000"/>
              </a:lnSpc>
              <a:spcAft>
                <a:spcPts val="0"/>
              </a:spcAft>
              <a:buFont typeface="Arial" panose="020B0604020202020204" pitchFamily="34" charset="0"/>
              <a:buChar char="•"/>
            </a:pPr>
            <a:r>
              <a:rPr lang="en-US" dirty="0"/>
              <a:t>Employees may submit an application beginning September 15 and shall review the SUNY Workplace Flexibility and Telecommuting Policy. </a:t>
            </a:r>
          </a:p>
          <a:p>
            <a:pPr marL="182880" indent="-182880">
              <a:lnSpc>
                <a:spcPct val="100000"/>
              </a:lnSpc>
              <a:spcAft>
                <a:spcPts val="0"/>
              </a:spcAft>
              <a:buFont typeface="Arial" panose="020B0604020202020204" pitchFamily="34" charset="0"/>
              <a:buChar char="•"/>
            </a:pPr>
            <a:r>
              <a:rPr lang="en-US" dirty="0"/>
              <a:t>Applications to participate must be evaluated, reviewed, documented, and approved by the supervisor, department head, and Cabinet member.</a:t>
            </a:r>
          </a:p>
          <a:p>
            <a:pPr marL="182880" indent="-182880">
              <a:lnSpc>
                <a:spcPct val="100000"/>
              </a:lnSpc>
              <a:spcAft>
                <a:spcPts val="0"/>
              </a:spcAft>
              <a:buFont typeface="Arial" panose="020B0604020202020204" pitchFamily="34" charset="0"/>
              <a:buChar char="•"/>
            </a:pPr>
            <a:r>
              <a:rPr lang="en-US" dirty="0"/>
              <a:t>All approved requests will be forwarded to HR for tracking. HR will provide confirmation to the employee to begin arrangement.</a:t>
            </a:r>
          </a:p>
          <a:p>
            <a:pPr marL="182880" indent="-182880">
              <a:lnSpc>
                <a:spcPct val="100000"/>
              </a:lnSpc>
              <a:spcAft>
                <a:spcPts val="0"/>
              </a:spcAft>
              <a:buFont typeface="Arial" panose="020B0604020202020204" pitchFamily="34" charset="0"/>
              <a:buChar char="•"/>
            </a:pPr>
            <a:r>
              <a:rPr lang="en-US" dirty="0"/>
              <a:t>Telecommuting work arrangements shall not commence until it has received written final approval.</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414693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3146-4D1B-481E-B151-659E7EB867D2}"/>
              </a:ext>
            </a:extLst>
          </p:cNvPr>
          <p:cNvSpPr>
            <a:spLocks noGrp="1"/>
          </p:cNvSpPr>
          <p:nvPr>
            <p:ph type="title"/>
          </p:nvPr>
        </p:nvSpPr>
        <p:spPr/>
        <p:txBody>
          <a:bodyPr/>
          <a:lstStyle/>
          <a:p>
            <a:r>
              <a:rPr lang="en-US" dirty="0"/>
              <a:t>Application Approved</a:t>
            </a:r>
          </a:p>
        </p:txBody>
      </p:sp>
      <p:sp>
        <p:nvSpPr>
          <p:cNvPr id="3" name="Content Placeholder 2">
            <a:extLst>
              <a:ext uri="{FF2B5EF4-FFF2-40B4-BE49-F238E27FC236}">
                <a16:creationId xmlns:a16="http://schemas.microsoft.com/office/drawing/2014/main" id="{81096E20-86C4-4173-B4FD-325E6361AB26}"/>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HR will provide confirmation to the employee to begin arrangement.</a:t>
            </a:r>
          </a:p>
          <a:p>
            <a:pPr marL="182880" indent="-182880">
              <a:lnSpc>
                <a:spcPct val="100000"/>
              </a:lnSpc>
              <a:spcAft>
                <a:spcPts val="0"/>
              </a:spcAft>
              <a:buFont typeface="Arial" panose="020B0604020202020204" pitchFamily="34" charset="0"/>
              <a:buChar char="•"/>
            </a:pPr>
            <a:r>
              <a:rPr lang="en-US" dirty="0"/>
              <a:t>Telecommuting arrangements may be modified, cancelled, or suspended at any time by management, in consultation with HR.</a:t>
            </a:r>
          </a:p>
          <a:p>
            <a:pPr marL="182880" indent="-182880">
              <a:lnSpc>
                <a:spcPct val="100000"/>
              </a:lnSpc>
              <a:spcAft>
                <a:spcPts val="0"/>
              </a:spcAft>
              <a:buFont typeface="Arial" panose="020B0604020202020204" pitchFamily="34" charset="0"/>
              <a:buChar char="•"/>
            </a:pPr>
            <a:r>
              <a:rPr lang="en-US" dirty="0"/>
              <a:t>Employees must submit to their immediate supervisor Telecommuting Program Biweekly Progress Reports describing work completed while telecommuting. Failure to do so will result in cancellation of their telecommuting arrangement.</a:t>
            </a:r>
          </a:p>
          <a:p>
            <a:pPr marL="182880" indent="-182880">
              <a:lnSpc>
                <a:spcPct val="100000"/>
              </a:lnSpc>
              <a:spcAft>
                <a:spcPts val="0"/>
              </a:spcAft>
              <a:buFont typeface="Arial" panose="020B0604020202020204" pitchFamily="34" charset="0"/>
              <a:buChar char="•"/>
            </a:pPr>
            <a:r>
              <a:rPr lang="en-US" dirty="0"/>
              <a:t>Employee can be expected to be on campus on a day that is scheduled for remote work and they do not have to receive another day remote in exchange.</a:t>
            </a:r>
          </a:p>
          <a:p>
            <a:pPr marL="182880" indent="-182880">
              <a:lnSpc>
                <a:spcPct val="100000"/>
              </a:lnSpc>
              <a:spcAft>
                <a:spcPts val="0"/>
              </a:spcAft>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8291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Application Denied</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If an application is denied, an explanation of the basis for the denial will be provided to the employee. </a:t>
            </a:r>
          </a:p>
          <a:p>
            <a:pPr marL="182880" indent="-182880">
              <a:lnSpc>
                <a:spcPct val="100000"/>
              </a:lnSpc>
              <a:spcAft>
                <a:spcPts val="0"/>
              </a:spcAft>
              <a:buFont typeface="Arial" panose="020B0604020202020204" pitchFamily="34" charset="0"/>
              <a:buChar char="•"/>
            </a:pPr>
            <a:r>
              <a:rPr lang="en-US" dirty="0"/>
              <a:t>Employees may appeal to HR in writing within 7 calendar days following receipt of the denial. Appeals shall state the reasons for disagreement with management’s determination.</a:t>
            </a:r>
          </a:p>
          <a:p>
            <a:pPr marL="182880" indent="-182880">
              <a:lnSpc>
                <a:spcPct val="100000"/>
              </a:lnSpc>
              <a:spcAft>
                <a:spcPts val="0"/>
              </a:spcAft>
              <a:buFont typeface="Arial" panose="020B0604020202020204" pitchFamily="34" charset="0"/>
              <a:buChar char="•"/>
            </a:pPr>
            <a:r>
              <a:rPr lang="en-US" dirty="0"/>
              <a:t>The policy does not support medical or leave requests. There is a separate process for such requests.</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53739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5318-23DD-4990-9FE1-8A7B7A830E2D}"/>
              </a:ext>
            </a:extLst>
          </p:cNvPr>
          <p:cNvSpPr>
            <a:spLocks noGrp="1"/>
          </p:cNvSpPr>
          <p:nvPr>
            <p:ph type="title"/>
          </p:nvPr>
        </p:nvSpPr>
        <p:spPr/>
        <p:txBody>
          <a:bodyPr/>
          <a:lstStyle/>
          <a:p>
            <a:r>
              <a:rPr lang="en-US" dirty="0"/>
              <a:t>Supervisor Considerations</a:t>
            </a:r>
          </a:p>
        </p:txBody>
      </p:sp>
      <p:sp>
        <p:nvSpPr>
          <p:cNvPr id="3" name="Content Placeholder 2">
            <a:extLst>
              <a:ext uri="{FF2B5EF4-FFF2-40B4-BE49-F238E27FC236}">
                <a16:creationId xmlns:a16="http://schemas.microsoft.com/office/drawing/2014/main" id="{C5D5C100-771B-4DB6-922F-35201C2EF710}"/>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The proposed telecommuting work does not require in-person student or constituent interaction, classroom presence, and the work is typically performed away from the end customer (i.e., student).</a:t>
            </a:r>
          </a:p>
          <a:p>
            <a:pPr marL="182880" indent="-182880">
              <a:lnSpc>
                <a:spcPct val="100000"/>
              </a:lnSpc>
              <a:spcAft>
                <a:spcPts val="0"/>
              </a:spcAft>
              <a:buFont typeface="Arial" panose="020B0604020202020204" pitchFamily="34" charset="0"/>
              <a:buChar char="•"/>
            </a:pPr>
            <a:r>
              <a:rPr lang="en-US" dirty="0"/>
              <a:t>The work can be performed as effectively from a telecommuting location as a campus location.</a:t>
            </a:r>
          </a:p>
          <a:p>
            <a:pPr marL="182880" indent="-182880">
              <a:lnSpc>
                <a:spcPct val="100000"/>
              </a:lnSpc>
              <a:spcAft>
                <a:spcPts val="0"/>
              </a:spcAft>
              <a:buFont typeface="Arial" panose="020B0604020202020204" pitchFamily="34" charset="0"/>
              <a:buChar char="•"/>
            </a:pPr>
            <a:r>
              <a:rPr lang="en-US" dirty="0"/>
              <a:t>The telecommuting arrangement does not necessitate the transfer of work which increases the workload to co-workers on campus.</a:t>
            </a:r>
          </a:p>
          <a:p>
            <a:pPr marL="182880" indent="-182880">
              <a:lnSpc>
                <a:spcPct val="100000"/>
              </a:lnSpc>
              <a:spcAft>
                <a:spcPts val="0"/>
              </a:spcAft>
              <a:buFont typeface="Arial" panose="020B0604020202020204" pitchFamily="34" charset="0"/>
              <a:buChar char="•"/>
            </a:pPr>
            <a:r>
              <a:rPr lang="en-US" dirty="0"/>
              <a:t>The assignments completed in the telecommuting location are consistent with the employee’s performance program and scope of responsibilities, or job description based on civil service title.</a:t>
            </a:r>
          </a:p>
          <a:p>
            <a:pPr marL="0" indent="0">
              <a:buNone/>
            </a:pPr>
            <a:endParaRPr lang="en-US" dirty="0"/>
          </a:p>
        </p:txBody>
      </p:sp>
    </p:spTree>
    <p:extLst>
      <p:ext uri="{BB962C8B-B14F-4D97-AF65-F5344CB8AC3E}">
        <p14:creationId xmlns:p14="http://schemas.microsoft.com/office/powerpoint/2010/main" val="352239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5318-23DD-4990-9FE1-8A7B7A830E2D}"/>
              </a:ext>
            </a:extLst>
          </p:cNvPr>
          <p:cNvSpPr>
            <a:spLocks noGrp="1"/>
          </p:cNvSpPr>
          <p:nvPr>
            <p:ph type="title"/>
          </p:nvPr>
        </p:nvSpPr>
        <p:spPr/>
        <p:txBody>
          <a:bodyPr/>
          <a:lstStyle/>
          <a:p>
            <a:r>
              <a:rPr lang="en-US" dirty="0"/>
              <a:t>Supervisor Considerations</a:t>
            </a:r>
          </a:p>
        </p:txBody>
      </p:sp>
      <p:sp>
        <p:nvSpPr>
          <p:cNvPr id="3" name="Content Placeholder 2">
            <a:extLst>
              <a:ext uri="{FF2B5EF4-FFF2-40B4-BE49-F238E27FC236}">
                <a16:creationId xmlns:a16="http://schemas.microsoft.com/office/drawing/2014/main" id="{C5D5C100-771B-4DB6-922F-35201C2EF710}"/>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Key performance metrics such as quality of work products, quantity of work produced, response time/turnaround time, level of service, etc. are measurable and are routinely measured and assessed consistent with the employee’s regular professional obligation or job description.</a:t>
            </a:r>
          </a:p>
          <a:p>
            <a:pPr marL="182880" indent="-182880">
              <a:lnSpc>
                <a:spcPct val="100000"/>
              </a:lnSpc>
              <a:spcAft>
                <a:spcPts val="0"/>
              </a:spcAft>
              <a:buFont typeface="Arial" panose="020B0604020202020204" pitchFamily="34" charset="0"/>
              <a:buChar char="•"/>
            </a:pPr>
            <a:r>
              <a:rPr lang="en-US" dirty="0"/>
              <a:t>The immediate supervisor is accountable for communicating performance expectations, monitoring and measuring performance, providing ongoing performance feedback and formally addressing performance issues.</a:t>
            </a:r>
          </a:p>
          <a:p>
            <a:pPr marL="182880" indent="-182880">
              <a:lnSpc>
                <a:spcPct val="100000"/>
              </a:lnSpc>
              <a:spcAft>
                <a:spcPts val="0"/>
              </a:spcAft>
              <a:buFont typeface="Arial" panose="020B0604020202020204" pitchFamily="34" charset="0"/>
              <a:buChar char="•"/>
            </a:pPr>
            <a:r>
              <a:rPr lang="en-US" dirty="0"/>
              <a:t>Telecommuting arrangements are reviewed for effectiveness on an ongoing basis and in conjunction with the ongoing assessment of the employee’s performance.</a:t>
            </a:r>
          </a:p>
          <a:p>
            <a:pPr marL="0" indent="0">
              <a:buNone/>
            </a:pPr>
            <a:endParaRPr lang="en-US" dirty="0"/>
          </a:p>
        </p:txBody>
      </p:sp>
    </p:spTree>
    <p:extLst>
      <p:ext uri="{BB962C8B-B14F-4D97-AF65-F5344CB8AC3E}">
        <p14:creationId xmlns:p14="http://schemas.microsoft.com/office/powerpoint/2010/main" val="422052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Supervisors/Managers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a:xfrm>
            <a:off x="822959" y="1845734"/>
            <a:ext cx="7543801" cy="4257354"/>
          </a:xfrm>
        </p:spPr>
        <p:txBody>
          <a:bodyPr>
            <a:normAutofit lnSpcReduction="10000"/>
          </a:bodyPr>
          <a:lstStyle/>
          <a:p>
            <a:pPr marL="0" indent="0">
              <a:lnSpc>
                <a:spcPct val="100000"/>
              </a:lnSpc>
              <a:spcAft>
                <a:spcPts val="0"/>
              </a:spcAft>
              <a:buNone/>
            </a:pPr>
            <a:r>
              <a:rPr lang="en-US" dirty="0"/>
              <a:t>Talk with your team and share your department’s organizational expectations and service standards including:</a:t>
            </a:r>
            <a:endParaRPr lang="en-US" sz="2200" dirty="0"/>
          </a:p>
          <a:p>
            <a:pPr marL="182880" indent="-182880">
              <a:lnSpc>
                <a:spcPct val="120000"/>
              </a:lnSpc>
              <a:spcAft>
                <a:spcPts val="0"/>
              </a:spcAft>
              <a:buFont typeface="Arial" panose="020B0604020202020204" pitchFamily="34" charset="0"/>
              <a:buChar char="•"/>
            </a:pPr>
            <a:r>
              <a:rPr lang="en-US" dirty="0"/>
              <a:t>Policy guidelines and process timelines</a:t>
            </a:r>
          </a:p>
          <a:p>
            <a:pPr marL="182880" indent="-182880">
              <a:lnSpc>
                <a:spcPct val="120000"/>
              </a:lnSpc>
              <a:spcAft>
                <a:spcPts val="0"/>
              </a:spcAft>
              <a:buFont typeface="Arial" panose="020B0604020202020204" pitchFamily="34" charset="0"/>
              <a:buChar char="•"/>
            </a:pPr>
            <a:r>
              <a:rPr lang="en-US" dirty="0"/>
              <a:t>Note policy pilot opportunity is a privilege, not an entitlement</a:t>
            </a:r>
          </a:p>
          <a:p>
            <a:pPr marL="182880" indent="-182880">
              <a:lnSpc>
                <a:spcPct val="120000"/>
              </a:lnSpc>
              <a:spcAft>
                <a:spcPts val="0"/>
              </a:spcAft>
              <a:buFont typeface="Arial" panose="020B0604020202020204" pitchFamily="34" charset="0"/>
              <a:buChar char="•"/>
            </a:pPr>
            <a:r>
              <a:rPr lang="en-US" dirty="0"/>
              <a:t>Every application will be considered on an individual basis; policy is designed for some jobs that don’t require 100% in-person presence to be effective</a:t>
            </a:r>
          </a:p>
          <a:p>
            <a:pPr marL="182880" indent="-182880">
              <a:lnSpc>
                <a:spcPct val="120000"/>
              </a:lnSpc>
              <a:spcAft>
                <a:spcPts val="0"/>
              </a:spcAft>
              <a:buFont typeface="Arial" panose="020B0604020202020204" pitchFamily="34" charset="0"/>
              <a:buChar char="•"/>
            </a:pPr>
            <a:r>
              <a:rPr lang="en-US" dirty="0"/>
              <a:t>Articulate the positions that may not be eligible to participate and why</a:t>
            </a:r>
          </a:p>
          <a:p>
            <a:pPr marL="182880" indent="-182880">
              <a:lnSpc>
                <a:spcPct val="120000"/>
              </a:lnSpc>
              <a:spcAft>
                <a:spcPts val="0"/>
              </a:spcAft>
              <a:buFont typeface="Arial" panose="020B0604020202020204" pitchFamily="34" charset="0"/>
              <a:buChar char="•"/>
            </a:pPr>
            <a:r>
              <a:rPr lang="en-US" dirty="0"/>
              <a:t>Unit size may impact flexibility options and decision making, on-campus presence, response times, deadlines, peak workflow coverage</a:t>
            </a:r>
          </a:p>
        </p:txBody>
      </p:sp>
    </p:spTree>
    <p:extLst>
      <p:ext uri="{BB962C8B-B14F-4D97-AF65-F5344CB8AC3E}">
        <p14:creationId xmlns:p14="http://schemas.microsoft.com/office/powerpoint/2010/main" val="71685380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68757E07DA88428216D33BFF2E297C" ma:contentTypeVersion="17" ma:contentTypeDescription="Create a new document." ma:contentTypeScope="" ma:versionID="97d9c339ba535a2ef321e6f2fd721c44">
  <xsd:schema xmlns:xsd="http://www.w3.org/2001/XMLSchema" xmlns:xs="http://www.w3.org/2001/XMLSchema" xmlns:p="http://schemas.microsoft.com/office/2006/metadata/properties" xmlns:ns2="8c953017-42d9-40c1-b7fd-7f90b23dfa95" xmlns:ns3="65cd2474-bc9a-4ada-8bc1-11889f43f8f4" targetNamespace="http://schemas.microsoft.com/office/2006/metadata/properties" ma:root="true" ma:fieldsID="7100c6157a0be292a404718286ce5e82" ns2:_="" ns3:_="">
    <xsd:import namespace="8c953017-42d9-40c1-b7fd-7f90b23dfa95"/>
    <xsd:import namespace="65cd2474-bc9a-4ada-8bc1-11889f43f8f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953017-42d9-40c1-b7fd-7f90b23dfa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cd2474-bc9a-4ada-8bc1-11889f43f8f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eb13dc8-9b35-40e4-bf36-24b70dc9ece0}" ma:internalName="TaxCatchAll" ma:showField="CatchAllData" ma:web="65cd2474-bc9a-4ada-8bc1-11889f43f8f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c953017-42d9-40c1-b7fd-7f90b23dfa95">
      <Terms xmlns="http://schemas.microsoft.com/office/infopath/2007/PartnerControls"/>
    </lcf76f155ced4ddcb4097134ff3c332f>
    <TaxCatchAll xmlns="65cd2474-bc9a-4ada-8bc1-11889f43f8f4" xsi:nil="true"/>
  </documentManagement>
</p:properties>
</file>

<file path=customXml/itemProps1.xml><?xml version="1.0" encoding="utf-8"?>
<ds:datastoreItem xmlns:ds="http://schemas.openxmlformats.org/officeDocument/2006/customXml" ds:itemID="{C30E6A90-5EA3-4A0F-A482-8CE235D0C433}"/>
</file>

<file path=customXml/itemProps2.xml><?xml version="1.0" encoding="utf-8"?>
<ds:datastoreItem xmlns:ds="http://schemas.openxmlformats.org/officeDocument/2006/customXml" ds:itemID="{33BBC19D-6BCF-451D-AE58-8E0B8ED0A0B9}"/>
</file>

<file path=customXml/itemProps3.xml><?xml version="1.0" encoding="utf-8"?>
<ds:datastoreItem xmlns:ds="http://schemas.openxmlformats.org/officeDocument/2006/customXml" ds:itemID="{B0E06D9E-7199-42EC-A975-929B785834E8}"/>
</file>

<file path=docProps/app.xml><?xml version="1.0" encoding="utf-8"?>
<Properties xmlns="http://schemas.openxmlformats.org/officeDocument/2006/extended-properties" xmlns:vt="http://schemas.openxmlformats.org/officeDocument/2006/docPropsVTypes">
  <Template>Retrospect</Template>
  <TotalTime>290</TotalTime>
  <Words>1122</Words>
  <Application>Microsoft Office PowerPoint</Application>
  <PresentationFormat>On-screen Show (4:3)</PresentationFormat>
  <Paragraphs>81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Retrospect</vt:lpstr>
      <vt:lpstr>SUNY Workplace Flexibility and Telecommuting</vt:lpstr>
      <vt:lpstr>Policy Overview</vt:lpstr>
      <vt:lpstr>Policy Overview</vt:lpstr>
      <vt:lpstr>Application Process</vt:lpstr>
      <vt:lpstr>Application Approved</vt:lpstr>
      <vt:lpstr>Application Denied</vt:lpstr>
      <vt:lpstr>Supervisor Considerations</vt:lpstr>
      <vt:lpstr>Supervisor Considerations</vt:lpstr>
      <vt:lpstr>For Supervisors/Managers</vt:lpstr>
      <vt:lpstr>For Supervisors/Managers</vt:lpstr>
      <vt:lpstr>For Supervisors/Managers</vt:lpstr>
      <vt:lpstr>For Supervisors/Managers</vt:lpstr>
      <vt:lpstr>For Supervisors/Managers</vt:lpstr>
      <vt:lpstr>For Supervisors/Managers</vt:lpstr>
      <vt:lpstr>Documents and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SUNY Workplace Flexibility and Telecommuting</dc:title>
  <dc:creator>Kawaler, Lydia</dc:creator>
  <cp:lastModifiedBy>Kawaler, Lydia</cp:lastModifiedBy>
  <cp:revision>79</cp:revision>
  <cp:lastPrinted>2021-09-02T17:15:41Z</cp:lastPrinted>
  <dcterms:created xsi:type="dcterms:W3CDTF">2021-09-01T15:36:01Z</dcterms:created>
  <dcterms:modified xsi:type="dcterms:W3CDTF">2021-12-27T15:10:56Z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0x0101007968757E07DA88428216D33BFF2E297C</vt:lpwstr>
  </property>
  <property fmtid="{D5CDD505-2E9C-101B-9397-08002B2CF9AE}" pid="3" name="Order">
    <vt:r8>289800</vt:r8>
  </property>
</Properties>
</file>